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8" r:id="rId4"/>
    <p:sldId id="267" r:id="rId5"/>
    <p:sldId id="283" r:id="rId6"/>
    <p:sldId id="284" r:id="rId7"/>
    <p:sldId id="260" r:id="rId8"/>
    <p:sldId id="280" r:id="rId9"/>
    <p:sldId id="266" r:id="rId10"/>
    <p:sldId id="282" r:id="rId11"/>
    <p:sldId id="262" r:id="rId12"/>
    <p:sldId id="263" r:id="rId13"/>
    <p:sldId id="268" r:id="rId14"/>
    <p:sldId id="264" r:id="rId15"/>
    <p:sldId id="257" r:id="rId16"/>
    <p:sldId id="270" r:id="rId17"/>
    <p:sldId id="261" r:id="rId18"/>
    <p:sldId id="271" r:id="rId19"/>
    <p:sldId id="278" r:id="rId20"/>
    <p:sldId id="272" r:id="rId21"/>
    <p:sldId id="279" r:id="rId22"/>
    <p:sldId id="274" r:id="rId23"/>
    <p:sldId id="276" r:id="rId24"/>
    <p:sldId id="277" r:id="rId25"/>
    <p:sldId id="275" r:id="rId26"/>
    <p:sldId id="273" r:id="rId27"/>
    <p:sldId id="281" r:id="rId28"/>
    <p:sldId id="269" r:id="rId29"/>
    <p:sldId id="26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34"/>
    <p:restoredTop sz="94643"/>
  </p:normalViewPr>
  <p:slideViewPr>
    <p:cSldViewPr snapToGrid="0" snapToObjects="1">
      <p:cViewPr>
        <p:scale>
          <a:sx n="84" d="100"/>
          <a:sy n="84" d="100"/>
        </p:scale>
        <p:origin x="-1662" y="-7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
Deuxième niveau
Troisième niveau
Quatrième niveau
Cinquième niveau</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
Deuxième niveau
Troisième niveau
Quatrième niveau
Cinquième niveau</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
Deuxième niveau
Troisième niveau
Quatrième niveau
Cinquième niveau</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7/4/2019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7/4/2019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pPr/>
              <a:t>7/4/2019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7/4/2019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newspaper.jaguarpaw.co.uk/" TargetMode="External"/><Relationship Id="rId2" Type="http://schemas.openxmlformats.org/officeDocument/2006/relationships/hyperlink" Target="http://www.jigsawplanet.com/" TargetMode="External"/><Relationship Id="rId1" Type="http://schemas.openxmlformats.org/officeDocument/2006/relationships/slideLayout" Target="../slideLayouts/slideLayout2.xml"/><Relationship Id="rId6" Type="http://schemas.openxmlformats.org/officeDocument/2006/relationships/hyperlink" Target="https://fr.qr-code-generator.com/" TargetMode="External"/><Relationship Id="rId5" Type="http://schemas.openxmlformats.org/officeDocument/2006/relationships/hyperlink" Target="https://www.educol.net/crosswordgenerator/fre/" TargetMode="External"/><Relationship Id="rId4" Type="http://schemas.openxmlformats.org/officeDocument/2006/relationships/hyperlink" Target="http://www.documentic.com/diplomaf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jigsawplanet.com/?rc=play&amp;pid=3273c3a365bb"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H4e7FJwyIqE" TargetMode="External"/><Relationship Id="rId2" Type="http://schemas.openxmlformats.org/officeDocument/2006/relationships/hyperlink" Target="https://www.youtube.com/watch?v=QZy8mMTH5wE" TargetMode="External"/><Relationship Id="rId1" Type="http://schemas.openxmlformats.org/officeDocument/2006/relationships/slideLayout" Target="../slideLayouts/slideLayout2.xml"/><Relationship Id="rId5" Type="http://schemas.openxmlformats.org/officeDocument/2006/relationships/hyperlink" Target="https://www.youtube.com/watch?v=1PTDn_fYcOQ" TargetMode="External"/><Relationship Id="rId4" Type="http://schemas.openxmlformats.org/officeDocument/2006/relationships/hyperlink" Target="https://www.youtube.com/watch?v=1J9dnxdDCjU"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api.playposit.com/go/share/17858/1270796/0/0/Playposit-EG-En5mp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file:////var/folders/fs/pmrdk3653rsc9zkvlc5cfxm00000gn/T/com.microsoft.Word/WebArchiveCopyPasteTempFiles/584ff041-7eb0-48c5-ada3-eacea70e539a.JPG"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ixH0T1UFg3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7EC3D4E-1334-454F-8599-EAB8EE2598B3}"/>
              </a:ext>
            </a:extLst>
          </p:cNvPr>
          <p:cNvSpPr>
            <a:spLocks noGrp="1"/>
          </p:cNvSpPr>
          <p:nvPr>
            <p:ph type="ctrTitle"/>
          </p:nvPr>
        </p:nvSpPr>
        <p:spPr/>
        <p:txBody>
          <a:bodyPr/>
          <a:lstStyle/>
          <a:p>
            <a:r>
              <a:rPr lang="fr-FR" b="1" dirty="0"/>
              <a:t>L’enseignement de la culture avec le numérique</a:t>
            </a:r>
            <a:endParaRPr lang="fr-FR" dirty="0"/>
          </a:p>
        </p:txBody>
      </p:sp>
      <p:sp>
        <p:nvSpPr>
          <p:cNvPr id="3" name="Sous-titre 2">
            <a:extLst>
              <a:ext uri="{FF2B5EF4-FFF2-40B4-BE49-F238E27FC236}">
                <a16:creationId xmlns:a16="http://schemas.microsoft.com/office/drawing/2014/main" xmlns="" id="{712294F7-C2D1-754F-924E-7DEDEF13A6EE}"/>
              </a:ext>
            </a:extLst>
          </p:cNvPr>
          <p:cNvSpPr>
            <a:spLocks noGrp="1"/>
          </p:cNvSpPr>
          <p:nvPr>
            <p:ph type="subTitle" idx="1"/>
          </p:nvPr>
        </p:nvSpPr>
        <p:spPr>
          <a:xfrm>
            <a:off x="1507066" y="4050833"/>
            <a:ext cx="7886315" cy="2571640"/>
          </a:xfrm>
        </p:spPr>
        <p:txBody>
          <a:bodyPr>
            <a:normAutofit fontScale="85000" lnSpcReduction="10000"/>
          </a:bodyPr>
          <a:lstStyle/>
          <a:p>
            <a:pPr algn="just"/>
            <a:r>
              <a:rPr lang="fr-FR" b="1" dirty="0"/>
              <a:t>Création d’un Escape Game pédagogique par les élèves de 5</a:t>
            </a:r>
            <a:r>
              <a:rPr lang="fr-FR" b="1" baseline="30000" dirty="0"/>
              <a:t>ème</a:t>
            </a:r>
            <a:r>
              <a:rPr lang="fr-FR" b="1" dirty="0"/>
              <a:t> du dispositif immersion du Collège Guynemer dans le cadre du Mai de l’Europe (partenariat avec la ville de Nancy et la Bibliothèque Américaine) sur la Transition Écologique</a:t>
            </a:r>
          </a:p>
          <a:p>
            <a:endParaRPr lang="fr-FR" b="1" dirty="0"/>
          </a:p>
          <a:p>
            <a:r>
              <a:rPr lang="fr-FR" b="1" dirty="0"/>
              <a:t>2018-2019</a:t>
            </a:r>
          </a:p>
          <a:p>
            <a:endParaRPr lang="fr-FR" b="1" dirty="0"/>
          </a:p>
          <a:p>
            <a:r>
              <a:rPr lang="fr-FR" b="1" dirty="0"/>
              <a:t>Projet Espagnol / Anglais / Histoire-Géographie</a:t>
            </a:r>
          </a:p>
          <a:p>
            <a:r>
              <a:rPr lang="fr-FR" b="1" dirty="0"/>
              <a:t> Mme </a:t>
            </a:r>
            <a:r>
              <a:rPr lang="fr-FR" b="1" dirty="0" err="1"/>
              <a:t>Pauly</a:t>
            </a:r>
            <a:r>
              <a:rPr lang="fr-FR" b="1" dirty="0"/>
              <a:t> Marie / Mme </a:t>
            </a:r>
            <a:r>
              <a:rPr lang="fr-FR" b="1" dirty="0" err="1"/>
              <a:t>Keeton</a:t>
            </a:r>
            <a:r>
              <a:rPr lang="fr-FR" b="1" dirty="0"/>
              <a:t> Déborah / Messieurs </a:t>
            </a:r>
            <a:r>
              <a:rPr lang="fr-FR" b="1" dirty="0" err="1"/>
              <a:t>Durup</a:t>
            </a:r>
            <a:r>
              <a:rPr lang="fr-FR" b="1" dirty="0"/>
              <a:t> de Baleine et </a:t>
            </a:r>
            <a:r>
              <a:rPr lang="fr-FR" b="1" dirty="0" err="1"/>
              <a:t>Dodeller</a:t>
            </a:r>
            <a:endParaRPr lang="fr-FR" b="1" dirty="0"/>
          </a:p>
          <a:p>
            <a:endParaRPr lang="fr-FR" dirty="0"/>
          </a:p>
        </p:txBody>
      </p:sp>
      <p:pic>
        <p:nvPicPr>
          <p:cNvPr id="4" name="Picture 12" descr="RÃ©sultat de recherche d'images pour &quot;acadÃ©mie nancy metz&quot;">
            <a:extLst>
              <a:ext uri="{FF2B5EF4-FFF2-40B4-BE49-F238E27FC236}">
                <a16:creationId xmlns:a16="http://schemas.microsoft.com/office/drawing/2014/main" xmlns="" id="{EB80C532-E9E2-6A4C-9B0B-247CB58DF4B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2132306" cy="14179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Ã©sultat de recherche d'images pour &quot;TraAM langues&quot;">
            <a:extLst>
              <a:ext uri="{FF2B5EF4-FFF2-40B4-BE49-F238E27FC236}">
                <a16:creationId xmlns:a16="http://schemas.microsoft.com/office/drawing/2014/main" xmlns="" id="{08CA2F1C-DDE4-9644-B203-F45B9EE4B93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99092" y="5583382"/>
            <a:ext cx="2792907" cy="127461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xmlns="" id="{41F24056-A8C5-3B40-AB93-65A937B06275}"/>
              </a:ext>
            </a:extLst>
          </p:cNvPr>
          <p:cNvPicPr>
            <a:picLocks noChangeAspect="1"/>
          </p:cNvPicPr>
          <p:nvPr/>
        </p:nvPicPr>
        <p:blipFill>
          <a:blip r:embed="rId4"/>
          <a:stretch>
            <a:fillRect/>
          </a:stretch>
        </p:blipFill>
        <p:spPr>
          <a:xfrm>
            <a:off x="0" y="5037387"/>
            <a:ext cx="1713345" cy="1713345"/>
          </a:xfrm>
          <a:prstGeom prst="rect">
            <a:avLst/>
          </a:prstGeom>
        </p:spPr>
      </p:pic>
    </p:spTree>
    <p:extLst>
      <p:ext uri="{BB962C8B-B14F-4D97-AF65-F5344CB8AC3E}">
        <p14:creationId xmlns:p14="http://schemas.microsoft.com/office/powerpoint/2010/main" val="2792903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21DE93F-CD76-7943-94DD-4E18AAE933D1}"/>
              </a:ext>
            </a:extLst>
          </p:cNvPr>
          <p:cNvSpPr>
            <a:spLocks noGrp="1"/>
          </p:cNvSpPr>
          <p:nvPr>
            <p:ph type="title"/>
          </p:nvPr>
        </p:nvSpPr>
        <p:spPr/>
        <p:txBody>
          <a:bodyPr>
            <a:normAutofit fontScale="90000"/>
          </a:bodyPr>
          <a:lstStyle/>
          <a:p>
            <a:pPr algn="ctr"/>
            <a:r>
              <a:rPr lang="fr-FR" dirty="0"/>
              <a:t>Activités langagières pour nos élèves - Niveau visé: A2 en espagnol, B1 en anglais. (2)</a:t>
            </a:r>
          </a:p>
        </p:txBody>
      </p:sp>
      <p:sp>
        <p:nvSpPr>
          <p:cNvPr id="3" name="Espace réservé du contenu 2">
            <a:extLst>
              <a:ext uri="{FF2B5EF4-FFF2-40B4-BE49-F238E27FC236}">
                <a16:creationId xmlns:a16="http://schemas.microsoft.com/office/drawing/2014/main" xmlns="" id="{CD599477-13D9-624B-902F-4CC6A5594C51}"/>
              </a:ext>
            </a:extLst>
          </p:cNvPr>
          <p:cNvSpPr>
            <a:spLocks noGrp="1"/>
          </p:cNvSpPr>
          <p:nvPr>
            <p:ph idx="1"/>
          </p:nvPr>
        </p:nvSpPr>
        <p:spPr/>
        <p:txBody>
          <a:bodyPr/>
          <a:lstStyle/>
          <a:p>
            <a:pPr algn="just"/>
            <a:r>
              <a:rPr lang="fr-FR" i="1" dirty="0"/>
              <a:t>Compréhension de l’écrit :</a:t>
            </a:r>
            <a:r>
              <a:rPr lang="fr-FR" dirty="0"/>
              <a:t> </a:t>
            </a:r>
          </a:p>
          <a:p>
            <a:pPr algn="just"/>
            <a:r>
              <a:rPr lang="fr-FR" sz="1600" dirty="0"/>
              <a:t>A2 en espagnol LV2. En espagnol, l’élève peut repérer des mots isolés avec une consigne au préalable comme le repérage d’un vocabulaire spécifique sur le thème de la transition écologique pour le mettre en relation. </a:t>
            </a:r>
          </a:p>
          <a:p>
            <a:pPr algn="just"/>
            <a:r>
              <a:rPr lang="fr-FR" sz="1600" dirty="0"/>
              <a:t>B1 anglais. L’élève peut comprendre des descriptions d’évènements, l’expression de sentiments  autour du thème de choisi.</a:t>
            </a:r>
          </a:p>
          <a:p>
            <a:pPr algn="just"/>
            <a:r>
              <a:rPr lang="fr-FR" i="1" dirty="0"/>
              <a:t>Expression écrite :</a:t>
            </a:r>
            <a:r>
              <a:rPr lang="fr-FR" dirty="0"/>
              <a:t> </a:t>
            </a:r>
          </a:p>
          <a:p>
            <a:pPr algn="just"/>
            <a:r>
              <a:rPr lang="fr-FR" sz="1600" dirty="0"/>
              <a:t>A2 en espagnol LV2. L’élève peut produire des phrases simples comme une présentation, une clarification en termes de vocabulaire, créer un petit dialogue avec des phrases simples et articuler ces idées à l’aide de connecteurs.</a:t>
            </a:r>
          </a:p>
          <a:p>
            <a:pPr algn="just"/>
            <a:r>
              <a:rPr lang="fr-FR" sz="1600" dirty="0"/>
              <a:t>B1 anglais. L’élève est capable d’écrire un texte simple et de décrire des expériences et des impressions. </a:t>
            </a:r>
          </a:p>
          <a:p>
            <a:endParaRPr lang="fr-FR" dirty="0"/>
          </a:p>
        </p:txBody>
      </p:sp>
    </p:spTree>
    <p:extLst>
      <p:ext uri="{BB962C8B-B14F-4D97-AF65-F5344CB8AC3E}">
        <p14:creationId xmlns:p14="http://schemas.microsoft.com/office/powerpoint/2010/main" val="1951731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D89F7EC-8C9E-6549-A299-86C731DBC82A}"/>
              </a:ext>
            </a:extLst>
          </p:cNvPr>
          <p:cNvSpPr>
            <a:spLocks noGrp="1"/>
          </p:cNvSpPr>
          <p:nvPr>
            <p:ph type="title"/>
          </p:nvPr>
        </p:nvSpPr>
        <p:spPr/>
        <p:txBody>
          <a:bodyPr/>
          <a:lstStyle/>
          <a:p>
            <a:r>
              <a:rPr lang="fr-FR" dirty="0"/>
              <a:t>Outils et ressources numériques utilisées</a:t>
            </a:r>
          </a:p>
        </p:txBody>
      </p:sp>
      <p:sp>
        <p:nvSpPr>
          <p:cNvPr id="3" name="Espace réservé du contenu 2">
            <a:extLst>
              <a:ext uri="{FF2B5EF4-FFF2-40B4-BE49-F238E27FC236}">
                <a16:creationId xmlns:a16="http://schemas.microsoft.com/office/drawing/2014/main" xmlns="" id="{EF2CF81A-14E0-7845-B3BB-104272EF2969}"/>
              </a:ext>
            </a:extLst>
          </p:cNvPr>
          <p:cNvSpPr>
            <a:spLocks noGrp="1"/>
          </p:cNvSpPr>
          <p:nvPr>
            <p:ph idx="1"/>
          </p:nvPr>
        </p:nvSpPr>
        <p:spPr>
          <a:xfrm>
            <a:off x="361335" y="1270000"/>
            <a:ext cx="9087465" cy="5403272"/>
          </a:xfrm>
        </p:spPr>
        <p:txBody>
          <a:bodyPr>
            <a:normAutofit fontScale="92500"/>
          </a:bodyPr>
          <a:lstStyle/>
          <a:p>
            <a:pPr lvl="0"/>
            <a:endParaRPr lang="fr-FR" dirty="0"/>
          </a:p>
          <a:p>
            <a:pPr lvl="0" algn="just"/>
            <a:r>
              <a:rPr lang="fr-FR" dirty="0"/>
              <a:t>Dropbox pour sauvegarder les fichiers et mutualiser</a:t>
            </a:r>
          </a:p>
          <a:p>
            <a:pPr lvl="0" algn="just"/>
            <a:r>
              <a:rPr lang="fr-FR" dirty="0"/>
              <a:t>Le téléphone pour filmer les mini reportages sur les catastrophes naturelles </a:t>
            </a:r>
          </a:p>
          <a:p>
            <a:pPr lvl="0" algn="just"/>
            <a:r>
              <a:rPr lang="fr-FR" dirty="0" err="1"/>
              <a:t>Playposit</a:t>
            </a:r>
            <a:r>
              <a:rPr lang="fr-FR" dirty="0"/>
              <a:t> pour monter la vidéo sur le lexique en plusieurs langues et y insérer des questions.</a:t>
            </a:r>
          </a:p>
          <a:p>
            <a:pPr lvl="0" algn="just"/>
            <a:r>
              <a:rPr lang="fr-FR" dirty="0"/>
              <a:t>Word et Open Office pour la création d’articles de presse, des activités</a:t>
            </a:r>
          </a:p>
          <a:p>
            <a:pPr lvl="0" algn="just"/>
            <a:r>
              <a:rPr lang="fr-FR" dirty="0"/>
              <a:t>Création d’un puzzle en ligne : </a:t>
            </a:r>
            <a:r>
              <a:rPr lang="fr-FR" u="sng" dirty="0">
                <a:hlinkClick r:id="rId2"/>
              </a:rPr>
              <a:t>www.jigsawplanet.com</a:t>
            </a:r>
            <a:r>
              <a:rPr lang="fr-FR" dirty="0"/>
              <a:t> </a:t>
            </a:r>
          </a:p>
          <a:p>
            <a:pPr lvl="0" algn="just"/>
            <a:r>
              <a:rPr lang="fr-FR" dirty="0"/>
              <a:t>Site pour la création d’une une de journal : </a:t>
            </a:r>
            <a:r>
              <a:rPr lang="fr-FR" dirty="0">
                <a:hlinkClick r:id="rId3"/>
              </a:rPr>
              <a:t>https://newspaper.jaguarpaw.co.uk</a:t>
            </a:r>
            <a:r>
              <a:rPr lang="fr-FR" dirty="0"/>
              <a:t> </a:t>
            </a:r>
          </a:p>
          <a:p>
            <a:pPr lvl="0" algn="just"/>
            <a:r>
              <a:rPr lang="fr-FR" dirty="0"/>
              <a:t>Site création d’un diplôme à distribuer : </a:t>
            </a:r>
            <a:r>
              <a:rPr lang="fr-FR" u="sng" dirty="0">
                <a:hlinkClick r:id="rId4"/>
              </a:rPr>
              <a:t>http://www.documentic.com/diplomafr/</a:t>
            </a:r>
            <a:endParaRPr lang="fr-FR" dirty="0"/>
          </a:p>
          <a:p>
            <a:pPr lvl="0" algn="just"/>
            <a:r>
              <a:rPr lang="fr-FR" dirty="0"/>
              <a:t>Le logiciel PowerPoint pour la création du Passeport Vert.</a:t>
            </a:r>
          </a:p>
          <a:p>
            <a:pPr lvl="0" algn="just"/>
            <a:r>
              <a:rPr lang="fr-FR" dirty="0"/>
              <a:t>La salle informatique et le chariot de tablettes pour toutes les recherches sur les traités européens, les catastrophes naturelles, les types de catastrophes et la recherche lexicale.</a:t>
            </a:r>
          </a:p>
          <a:p>
            <a:pPr lvl="0" algn="just"/>
            <a:r>
              <a:rPr lang="fr-FR" dirty="0"/>
              <a:t>Site pour les mots croisés : </a:t>
            </a:r>
            <a:r>
              <a:rPr lang="fr-FR" u="sng" dirty="0">
                <a:hlinkClick r:id="rId5"/>
              </a:rPr>
              <a:t>https://www.educol.net/crosswordgenerator/fre/</a:t>
            </a:r>
            <a:r>
              <a:rPr lang="fr-FR" dirty="0"/>
              <a:t> </a:t>
            </a:r>
          </a:p>
          <a:p>
            <a:pPr lvl="0" algn="just"/>
            <a:r>
              <a:rPr lang="fr-FR" dirty="0"/>
              <a:t>Site création de QR Code pour mener aux vidéos : </a:t>
            </a:r>
            <a:r>
              <a:rPr lang="fr-FR" u="sng" dirty="0">
                <a:hlinkClick r:id="rId6"/>
              </a:rPr>
              <a:t>https://fr.qr-code-generator.com</a:t>
            </a:r>
            <a:r>
              <a:rPr lang="fr-FR" dirty="0"/>
              <a:t> </a:t>
            </a:r>
          </a:p>
          <a:p>
            <a:endParaRPr lang="fr-FR" dirty="0"/>
          </a:p>
        </p:txBody>
      </p:sp>
    </p:spTree>
    <p:extLst>
      <p:ext uri="{BB962C8B-B14F-4D97-AF65-F5344CB8AC3E}">
        <p14:creationId xmlns:p14="http://schemas.microsoft.com/office/powerpoint/2010/main" val="3132358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29699C8-47BD-F44D-8498-B16EA51D1A0F}"/>
              </a:ext>
            </a:extLst>
          </p:cNvPr>
          <p:cNvSpPr>
            <a:spLocks noGrp="1"/>
          </p:cNvSpPr>
          <p:nvPr>
            <p:ph type="title"/>
          </p:nvPr>
        </p:nvSpPr>
        <p:spPr/>
        <p:txBody>
          <a:bodyPr/>
          <a:lstStyle/>
          <a:p>
            <a:pPr algn="ctr"/>
            <a:r>
              <a:rPr lang="fr-FR" dirty="0"/>
              <a:t>Plus-values</a:t>
            </a:r>
          </a:p>
        </p:txBody>
      </p:sp>
      <p:sp>
        <p:nvSpPr>
          <p:cNvPr id="3" name="Espace réservé du contenu 2">
            <a:extLst>
              <a:ext uri="{FF2B5EF4-FFF2-40B4-BE49-F238E27FC236}">
                <a16:creationId xmlns:a16="http://schemas.microsoft.com/office/drawing/2014/main" xmlns="" id="{4B127EE5-10BB-5743-ADF3-DB113204302E}"/>
              </a:ext>
            </a:extLst>
          </p:cNvPr>
          <p:cNvSpPr>
            <a:spLocks noGrp="1"/>
          </p:cNvSpPr>
          <p:nvPr>
            <p:ph idx="1"/>
          </p:nvPr>
        </p:nvSpPr>
        <p:spPr/>
        <p:txBody>
          <a:bodyPr/>
          <a:lstStyle/>
          <a:p>
            <a:r>
              <a:rPr lang="fr-FR" dirty="0"/>
              <a:t>Motivation des élèves par la « </a:t>
            </a:r>
            <a:r>
              <a:rPr lang="fr-FR" dirty="0" err="1"/>
              <a:t>gamification</a:t>
            </a:r>
            <a:r>
              <a:rPr lang="fr-FR" dirty="0"/>
              <a:t> » du cours.</a:t>
            </a:r>
          </a:p>
          <a:p>
            <a:endParaRPr lang="fr-FR" dirty="0"/>
          </a:p>
          <a:p>
            <a:r>
              <a:rPr lang="fr-FR" dirty="0"/>
              <a:t>Apprentissage par les pairs comme autre moyen d’apprendre.</a:t>
            </a:r>
          </a:p>
          <a:p>
            <a:endParaRPr lang="fr-FR" dirty="0"/>
          </a:p>
          <a:p>
            <a:r>
              <a:rPr lang="fr-FR" dirty="0"/>
              <a:t>Fierté d’avoir porté ce projet pour les élèves.</a:t>
            </a:r>
          </a:p>
          <a:p>
            <a:endParaRPr lang="fr-FR" dirty="0"/>
          </a:p>
          <a:p>
            <a:r>
              <a:rPr lang="fr-FR" dirty="0"/>
              <a:t>Réconcilier certains élèves avec l’école.</a:t>
            </a:r>
          </a:p>
        </p:txBody>
      </p:sp>
    </p:spTree>
    <p:extLst>
      <p:ext uri="{BB962C8B-B14F-4D97-AF65-F5344CB8AC3E}">
        <p14:creationId xmlns:p14="http://schemas.microsoft.com/office/powerpoint/2010/main" val="1787021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BA4FB7E-66D8-E94B-9C79-595B7A0E9039}"/>
              </a:ext>
            </a:extLst>
          </p:cNvPr>
          <p:cNvSpPr>
            <a:spLocks noGrp="1"/>
          </p:cNvSpPr>
          <p:nvPr>
            <p:ph type="title"/>
          </p:nvPr>
        </p:nvSpPr>
        <p:spPr/>
        <p:txBody>
          <a:bodyPr/>
          <a:lstStyle/>
          <a:p>
            <a:pPr algn="ctr"/>
            <a:r>
              <a:rPr lang="fr-FR" dirty="0"/>
              <a:t>Plus-values liées au numérique</a:t>
            </a:r>
          </a:p>
        </p:txBody>
      </p:sp>
      <p:sp>
        <p:nvSpPr>
          <p:cNvPr id="3" name="Espace réservé du contenu 2">
            <a:extLst>
              <a:ext uri="{FF2B5EF4-FFF2-40B4-BE49-F238E27FC236}">
                <a16:creationId xmlns:a16="http://schemas.microsoft.com/office/drawing/2014/main" xmlns="" id="{C3460D0E-679D-0842-970C-E3F7D41514FE}"/>
              </a:ext>
            </a:extLst>
          </p:cNvPr>
          <p:cNvSpPr>
            <a:spLocks noGrp="1"/>
          </p:cNvSpPr>
          <p:nvPr>
            <p:ph idx="1"/>
          </p:nvPr>
        </p:nvSpPr>
        <p:spPr/>
        <p:txBody>
          <a:bodyPr/>
          <a:lstStyle/>
          <a:p>
            <a:pPr algn="just"/>
            <a:r>
              <a:rPr lang="fr-FR" dirty="0"/>
              <a:t>Outils numériques permettant de proposer en parallèle des activités relevant de différentes activités langagières.</a:t>
            </a:r>
          </a:p>
          <a:p>
            <a:pPr algn="just"/>
            <a:endParaRPr lang="fr-FR" dirty="0"/>
          </a:p>
          <a:p>
            <a:pPr algn="just"/>
            <a:r>
              <a:rPr lang="fr-FR" dirty="0"/>
              <a:t>Construire les compétences du B2i.</a:t>
            </a:r>
          </a:p>
          <a:p>
            <a:pPr algn="just"/>
            <a:endParaRPr lang="fr-FR" dirty="0"/>
          </a:p>
          <a:p>
            <a:pPr algn="just"/>
            <a:r>
              <a:rPr lang="fr-FR" dirty="0"/>
              <a:t>Faire découvrir aux élèves des outils transposables à d’autres matières et à d’autres usages.</a:t>
            </a:r>
          </a:p>
          <a:p>
            <a:endParaRPr lang="fr-FR" dirty="0"/>
          </a:p>
        </p:txBody>
      </p:sp>
    </p:spTree>
    <p:extLst>
      <p:ext uri="{BB962C8B-B14F-4D97-AF65-F5344CB8AC3E}">
        <p14:creationId xmlns:p14="http://schemas.microsoft.com/office/powerpoint/2010/main" val="4213770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61CD067-B58E-2E4E-BB6D-8EE354DB98AB}"/>
              </a:ext>
            </a:extLst>
          </p:cNvPr>
          <p:cNvSpPr>
            <a:spLocks noGrp="1"/>
          </p:cNvSpPr>
          <p:nvPr>
            <p:ph type="title"/>
          </p:nvPr>
        </p:nvSpPr>
        <p:spPr/>
        <p:txBody>
          <a:bodyPr/>
          <a:lstStyle/>
          <a:p>
            <a:pPr algn="ctr"/>
            <a:r>
              <a:rPr lang="fr-FR" dirty="0"/>
              <a:t>Freins au projet et points d’amélioration de celui-ci</a:t>
            </a:r>
          </a:p>
        </p:txBody>
      </p:sp>
      <p:sp>
        <p:nvSpPr>
          <p:cNvPr id="3" name="Espace réservé du contenu 2">
            <a:extLst>
              <a:ext uri="{FF2B5EF4-FFF2-40B4-BE49-F238E27FC236}">
                <a16:creationId xmlns:a16="http://schemas.microsoft.com/office/drawing/2014/main" xmlns="" id="{4BD854D2-B439-0947-886A-D89CAA2B4500}"/>
              </a:ext>
            </a:extLst>
          </p:cNvPr>
          <p:cNvSpPr>
            <a:spLocks noGrp="1"/>
          </p:cNvSpPr>
          <p:nvPr>
            <p:ph idx="1"/>
          </p:nvPr>
        </p:nvSpPr>
        <p:spPr/>
        <p:txBody>
          <a:bodyPr>
            <a:normAutofit/>
          </a:bodyPr>
          <a:lstStyle/>
          <a:p>
            <a:pPr algn="just"/>
            <a:r>
              <a:rPr lang="fr-FR" dirty="0"/>
              <a:t>Le temps.</a:t>
            </a:r>
          </a:p>
          <a:p>
            <a:pPr algn="just"/>
            <a:r>
              <a:rPr lang="fr-FR" dirty="0"/>
              <a:t>Le suivi.</a:t>
            </a:r>
          </a:p>
          <a:p>
            <a:pPr algn="just"/>
            <a:r>
              <a:rPr lang="fr-FR" dirty="0"/>
              <a:t>Le travail en équipe pluridisciplinaire est essentiel mais parfois compliqué à mettre en place (emplois du temps figés, nécessité de nombreuses heures de concertation hors temps scolaire).</a:t>
            </a:r>
          </a:p>
          <a:p>
            <a:pPr algn="just"/>
            <a:r>
              <a:rPr lang="fr-FR" dirty="0"/>
              <a:t>L’effectif de la classe du projet.</a:t>
            </a:r>
          </a:p>
          <a:p>
            <a:pPr algn="just"/>
            <a:r>
              <a:rPr lang="fr-FR" dirty="0"/>
              <a:t>Budget matériel.</a:t>
            </a:r>
          </a:p>
        </p:txBody>
      </p:sp>
    </p:spTree>
    <p:extLst>
      <p:ext uri="{BB962C8B-B14F-4D97-AF65-F5344CB8AC3E}">
        <p14:creationId xmlns:p14="http://schemas.microsoft.com/office/powerpoint/2010/main" val="2563222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BAF1F71-D985-4849-BC67-46E215E3EEF2}"/>
              </a:ext>
            </a:extLst>
          </p:cNvPr>
          <p:cNvSpPr>
            <a:spLocks noGrp="1"/>
          </p:cNvSpPr>
          <p:nvPr>
            <p:ph type="title"/>
          </p:nvPr>
        </p:nvSpPr>
        <p:spPr/>
        <p:txBody>
          <a:bodyPr/>
          <a:lstStyle/>
          <a:p>
            <a:pPr algn="ctr"/>
            <a:r>
              <a:rPr lang="fr-FR" dirty="0"/>
              <a:t>Déroulement du projet</a:t>
            </a:r>
          </a:p>
        </p:txBody>
      </p:sp>
      <p:sp>
        <p:nvSpPr>
          <p:cNvPr id="3" name="Espace réservé du contenu 2">
            <a:extLst>
              <a:ext uri="{FF2B5EF4-FFF2-40B4-BE49-F238E27FC236}">
                <a16:creationId xmlns:a16="http://schemas.microsoft.com/office/drawing/2014/main" xmlns="" id="{6499F331-B67B-E04D-B54E-11848998CD4F}"/>
              </a:ext>
            </a:extLst>
          </p:cNvPr>
          <p:cNvSpPr>
            <a:spLocks noGrp="1"/>
          </p:cNvSpPr>
          <p:nvPr>
            <p:ph idx="1"/>
          </p:nvPr>
        </p:nvSpPr>
        <p:spPr/>
        <p:txBody>
          <a:bodyPr>
            <a:normAutofit lnSpcReduction="10000"/>
          </a:bodyPr>
          <a:lstStyle/>
          <a:p>
            <a:pPr algn="just">
              <a:buAutoNum type="arabicPeriod"/>
            </a:pPr>
            <a:r>
              <a:rPr lang="fr-FR" dirty="0"/>
              <a:t>Février : réflexion autour du programme du Mai de l’Europe à la mairie. Conception du canevas: type d’Escape Game, temps, scénario, thématique et mission principale.</a:t>
            </a:r>
          </a:p>
          <a:p>
            <a:pPr algn="just">
              <a:buFont typeface="Wingdings 3" charset="2"/>
              <a:buAutoNum type="arabicPeriod"/>
            </a:pPr>
            <a:r>
              <a:rPr lang="fr-FR" dirty="0"/>
              <a:t>Mi-Février : annonce en classe en </a:t>
            </a:r>
            <a:r>
              <a:rPr lang="fr-FR" dirty="0" err="1"/>
              <a:t>co</a:t>
            </a:r>
            <a:r>
              <a:rPr lang="fr-FR" dirty="0"/>
              <a:t>-animation d’espagnol et d’anglais du projet d’</a:t>
            </a:r>
            <a:r>
              <a:rPr lang="fr-FR" i="1" dirty="0"/>
              <a:t>escape </a:t>
            </a:r>
            <a:r>
              <a:rPr lang="fr-FR" i="1" dirty="0" err="1"/>
              <a:t>game</a:t>
            </a:r>
            <a:r>
              <a:rPr lang="fr-FR" i="1" dirty="0"/>
              <a:t> </a:t>
            </a:r>
            <a:r>
              <a:rPr lang="fr-FR" dirty="0"/>
              <a:t>dans le cadre du mai de l’Europe. Répartition de groupes d’élèves pour la création d’une énigme en particulier</a:t>
            </a:r>
          </a:p>
          <a:p>
            <a:pPr algn="just">
              <a:buAutoNum type="arabicPeriod"/>
            </a:pPr>
            <a:r>
              <a:rPr lang="fr-FR" dirty="0"/>
              <a:t>Février-Mai : création de l’</a:t>
            </a:r>
            <a:r>
              <a:rPr lang="fr-FR" i="1" dirty="0"/>
              <a:t>escape </a:t>
            </a:r>
            <a:r>
              <a:rPr lang="fr-FR" i="1" dirty="0" err="1"/>
              <a:t>game</a:t>
            </a:r>
            <a:r>
              <a:rPr lang="fr-FR" i="1" dirty="0"/>
              <a:t> </a:t>
            </a:r>
            <a:r>
              <a:rPr lang="fr-FR" dirty="0"/>
              <a:t>en classe et en salle informatique à raison d’au moins 2h par semaine (toutes matières concernées confondues). Diverses recherches selon les thématiques dans toutes les matières.</a:t>
            </a:r>
          </a:p>
          <a:p>
            <a:pPr algn="just">
              <a:buAutoNum type="arabicPeriod"/>
            </a:pPr>
            <a:r>
              <a:rPr lang="fr-FR" dirty="0"/>
              <a:t>Répétition générale des énigmes – création et attribution des fiches mission pour chaque sous-groupe.</a:t>
            </a:r>
          </a:p>
          <a:p>
            <a:pPr algn="just">
              <a:buAutoNum type="arabicPeriod"/>
            </a:pPr>
            <a:r>
              <a:rPr lang="fr-FR" dirty="0"/>
              <a:t>28 mai 2019 : lancement de l’</a:t>
            </a:r>
            <a:r>
              <a:rPr lang="fr-FR" i="1" dirty="0"/>
              <a:t>escape </a:t>
            </a:r>
            <a:r>
              <a:rPr lang="fr-FR" i="1" dirty="0" err="1"/>
              <a:t>game</a:t>
            </a:r>
            <a:r>
              <a:rPr lang="fr-FR" i="1" dirty="0"/>
              <a:t> </a:t>
            </a:r>
            <a:r>
              <a:rPr lang="fr-FR" dirty="0"/>
              <a:t>en deux sessions durant le Mai de l’Europe à la mairie.</a:t>
            </a:r>
          </a:p>
          <a:p>
            <a:endParaRPr lang="fr-FR" dirty="0"/>
          </a:p>
        </p:txBody>
      </p:sp>
    </p:spTree>
    <p:extLst>
      <p:ext uri="{BB962C8B-B14F-4D97-AF65-F5344CB8AC3E}">
        <p14:creationId xmlns:p14="http://schemas.microsoft.com/office/powerpoint/2010/main" val="462669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168BEE7-EDE6-064C-B78D-966648F8C512}"/>
              </a:ext>
            </a:extLst>
          </p:cNvPr>
          <p:cNvSpPr>
            <a:spLocks noGrp="1"/>
          </p:cNvSpPr>
          <p:nvPr>
            <p:ph type="title"/>
          </p:nvPr>
        </p:nvSpPr>
        <p:spPr/>
        <p:txBody>
          <a:bodyPr/>
          <a:lstStyle/>
          <a:p>
            <a:pPr algn="ctr"/>
            <a:r>
              <a:rPr lang="fr-FR" dirty="0"/>
              <a:t>Les énigmes</a:t>
            </a:r>
          </a:p>
        </p:txBody>
      </p:sp>
      <p:sp>
        <p:nvSpPr>
          <p:cNvPr id="3" name="Espace réservé du contenu 2">
            <a:extLst>
              <a:ext uri="{FF2B5EF4-FFF2-40B4-BE49-F238E27FC236}">
                <a16:creationId xmlns:a16="http://schemas.microsoft.com/office/drawing/2014/main" xmlns="" id="{31D90032-42AF-114F-B4D3-74D724BFA245}"/>
              </a:ext>
            </a:extLst>
          </p:cNvPr>
          <p:cNvSpPr>
            <a:spLocks noGrp="1"/>
          </p:cNvSpPr>
          <p:nvPr>
            <p:ph idx="1"/>
          </p:nvPr>
        </p:nvSpPr>
        <p:spPr>
          <a:xfrm>
            <a:off x="677334" y="1762539"/>
            <a:ext cx="8596668" cy="4278823"/>
          </a:xfrm>
        </p:spPr>
        <p:txBody>
          <a:bodyPr>
            <a:normAutofit lnSpcReduction="10000"/>
          </a:bodyPr>
          <a:lstStyle/>
          <a:p>
            <a:pPr algn="just"/>
            <a:r>
              <a:rPr lang="fr-FR" dirty="0"/>
              <a:t>Sept énigmes : les participants ont pour mission de répondre à toutes les questions du passeport vert qui est leur guide pendant tout le jeu grâce aux énigmes et de le présenter complet à un maître du jeu. </a:t>
            </a:r>
          </a:p>
          <a:p>
            <a:pPr algn="just"/>
            <a:r>
              <a:rPr lang="fr-FR" dirty="0"/>
              <a:t>1. Démarrer </a:t>
            </a:r>
            <a:r>
              <a:rPr lang="fr-FR" i="1" dirty="0"/>
              <a:t>l’escape </a:t>
            </a:r>
            <a:r>
              <a:rPr lang="fr-FR" i="1" dirty="0" err="1"/>
              <a:t>game</a:t>
            </a:r>
            <a:r>
              <a:rPr lang="fr-FR" dirty="0"/>
              <a:t>. La première est obligatoire pour tous car elle permet d’obtenir deux outils : la tablette et la lampe UV;</a:t>
            </a:r>
          </a:p>
          <a:p>
            <a:pPr algn="just"/>
            <a:r>
              <a:rPr lang="fr-FR" dirty="0"/>
              <a:t>Les autres peuvent être réalisées dans le désordre :</a:t>
            </a:r>
          </a:p>
          <a:p>
            <a:pPr algn="just">
              <a:buFontTx/>
              <a:buChar char="-"/>
            </a:pPr>
            <a:r>
              <a:rPr lang="fr-FR" dirty="0"/>
              <a:t>La planète se rebelle.</a:t>
            </a:r>
          </a:p>
          <a:p>
            <a:pPr algn="just">
              <a:buFontTx/>
              <a:buChar char="-"/>
            </a:pPr>
            <a:r>
              <a:rPr lang="fr-FR" dirty="0" err="1"/>
              <a:t>Eco-responsable</a:t>
            </a:r>
            <a:r>
              <a:rPr lang="fr-FR" dirty="0"/>
              <a:t>.</a:t>
            </a:r>
          </a:p>
          <a:p>
            <a:pPr algn="just">
              <a:buFontTx/>
              <a:buChar char="-"/>
            </a:pPr>
            <a:r>
              <a:rPr lang="fr-FR" dirty="0"/>
              <a:t>Le mystère des éoliennes.</a:t>
            </a:r>
          </a:p>
          <a:p>
            <a:pPr algn="just">
              <a:buFontTx/>
              <a:buChar char="-"/>
            </a:pPr>
            <a:r>
              <a:rPr lang="fr-FR" dirty="0"/>
              <a:t>L’Europe en musique.</a:t>
            </a:r>
          </a:p>
          <a:p>
            <a:pPr algn="just">
              <a:buFontTx/>
              <a:buChar char="-"/>
            </a:pPr>
            <a:r>
              <a:rPr lang="fr-FR" dirty="0"/>
              <a:t>Bar secret...ou pas.</a:t>
            </a:r>
          </a:p>
          <a:p>
            <a:pPr algn="just">
              <a:buFontTx/>
              <a:buChar char="-"/>
            </a:pPr>
            <a:r>
              <a:rPr lang="fr-FR" dirty="0"/>
              <a:t>« </a:t>
            </a:r>
            <a:r>
              <a:rPr lang="fr-FR" dirty="0" err="1"/>
              <a:t>Drapocktail</a:t>
            </a:r>
            <a:r>
              <a:rPr lang="fr-FR" dirty="0"/>
              <a:t> ».</a:t>
            </a:r>
          </a:p>
        </p:txBody>
      </p:sp>
    </p:spTree>
    <p:extLst>
      <p:ext uri="{BB962C8B-B14F-4D97-AF65-F5344CB8AC3E}">
        <p14:creationId xmlns:p14="http://schemas.microsoft.com/office/powerpoint/2010/main" val="3977415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23E3996-0554-DC4F-8961-9A9C201BFC8F}"/>
              </a:ext>
            </a:extLst>
          </p:cNvPr>
          <p:cNvSpPr>
            <a:spLocks noGrp="1"/>
          </p:cNvSpPr>
          <p:nvPr>
            <p:ph type="title"/>
          </p:nvPr>
        </p:nvSpPr>
        <p:spPr>
          <a:xfrm>
            <a:off x="0" y="213756"/>
            <a:ext cx="9274002" cy="1320800"/>
          </a:xfrm>
        </p:spPr>
        <p:txBody>
          <a:bodyPr>
            <a:normAutofit fontScale="90000"/>
          </a:bodyPr>
          <a:lstStyle/>
          <a:p>
            <a:pPr algn="ctr"/>
            <a:r>
              <a:rPr lang="fr-FR" dirty="0"/>
              <a:t>Première et quatrième de couverture du « Passeport vert » donné aux participants et créé par les élèves (voir annexe)</a:t>
            </a:r>
            <a:br>
              <a:rPr lang="fr-FR" dirty="0"/>
            </a:br>
            <a:endParaRPr lang="fr-FR" dirty="0"/>
          </a:p>
        </p:txBody>
      </p:sp>
      <p:sp>
        <p:nvSpPr>
          <p:cNvPr id="3" name="Espace réservé du contenu 2">
            <a:extLst>
              <a:ext uri="{FF2B5EF4-FFF2-40B4-BE49-F238E27FC236}">
                <a16:creationId xmlns:a16="http://schemas.microsoft.com/office/drawing/2014/main" xmlns="" id="{A35D1CF2-9F16-7941-819D-8292BB635F38}"/>
              </a:ext>
            </a:extLst>
          </p:cNvPr>
          <p:cNvSpPr>
            <a:spLocks noGrp="1"/>
          </p:cNvSpPr>
          <p:nvPr>
            <p:ph idx="1"/>
          </p:nvPr>
        </p:nvSpPr>
        <p:spPr>
          <a:xfrm>
            <a:off x="677334" y="1534557"/>
            <a:ext cx="8596668" cy="4506806"/>
          </a:xfrm>
        </p:spPr>
        <p:txBody>
          <a:bodyPr/>
          <a:lstStyle/>
          <a:p>
            <a:endParaRPr lang="fr-FR" dirty="0"/>
          </a:p>
        </p:txBody>
      </p:sp>
      <p:pic>
        <p:nvPicPr>
          <p:cNvPr id="1026" name="Picture 2" descr="E:\TrAam\nouveau document 2019-06-11 14.20.15_1.jpg"/>
          <p:cNvPicPr>
            <a:picLocks noChangeAspect="1" noChangeArrowheads="1"/>
          </p:cNvPicPr>
          <p:nvPr/>
        </p:nvPicPr>
        <p:blipFill>
          <a:blip r:embed="rId2"/>
          <a:srcRect/>
          <a:stretch>
            <a:fillRect/>
          </a:stretch>
        </p:blipFill>
        <p:spPr bwMode="auto">
          <a:xfrm>
            <a:off x="797903" y="1775791"/>
            <a:ext cx="3839098" cy="5082209"/>
          </a:xfrm>
          <a:prstGeom prst="rect">
            <a:avLst/>
          </a:prstGeom>
          <a:noFill/>
        </p:spPr>
      </p:pic>
      <p:pic>
        <p:nvPicPr>
          <p:cNvPr id="1027" name="Picture 3" descr="E:\TrAam\nouveau document 2019-06-11 14.20.15_2.jpg"/>
          <p:cNvPicPr>
            <a:picLocks noChangeAspect="1" noChangeArrowheads="1"/>
          </p:cNvPicPr>
          <p:nvPr/>
        </p:nvPicPr>
        <p:blipFill>
          <a:blip r:embed="rId3"/>
          <a:srcRect/>
          <a:stretch>
            <a:fillRect/>
          </a:stretch>
        </p:blipFill>
        <p:spPr bwMode="auto">
          <a:xfrm>
            <a:off x="4637001" y="1775790"/>
            <a:ext cx="3965773" cy="5082209"/>
          </a:xfrm>
          <a:prstGeom prst="rect">
            <a:avLst/>
          </a:prstGeom>
          <a:noFill/>
        </p:spPr>
      </p:pic>
    </p:spTree>
    <p:extLst>
      <p:ext uri="{BB962C8B-B14F-4D97-AF65-F5344CB8AC3E}">
        <p14:creationId xmlns:p14="http://schemas.microsoft.com/office/powerpoint/2010/main" val="2399766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03D9D70-F4A0-424B-867C-83E73C92ED2E}"/>
              </a:ext>
            </a:extLst>
          </p:cNvPr>
          <p:cNvSpPr>
            <a:spLocks noGrp="1"/>
          </p:cNvSpPr>
          <p:nvPr>
            <p:ph type="title"/>
          </p:nvPr>
        </p:nvSpPr>
        <p:spPr/>
        <p:txBody>
          <a:bodyPr/>
          <a:lstStyle/>
          <a:p>
            <a:pPr algn="ctr"/>
            <a:r>
              <a:rPr lang="fr-FR" dirty="0"/>
              <a:t>Démarrer l’</a:t>
            </a:r>
            <a:r>
              <a:rPr lang="fr-FR" i="1" dirty="0"/>
              <a:t>escape </a:t>
            </a:r>
            <a:r>
              <a:rPr lang="fr-FR" i="1" dirty="0" err="1"/>
              <a:t>game</a:t>
            </a:r>
            <a:r>
              <a:rPr lang="fr-FR" i="1" dirty="0"/>
              <a:t> </a:t>
            </a:r>
            <a:r>
              <a:rPr lang="fr-FR" dirty="0"/>
              <a:t>(obligatoire en 1</a:t>
            </a:r>
            <a:r>
              <a:rPr lang="fr-FR" baseline="30000" dirty="0"/>
              <a:t>er</a:t>
            </a:r>
            <a:r>
              <a:rPr lang="fr-FR" dirty="0"/>
              <a:t> pour tous)</a:t>
            </a:r>
          </a:p>
        </p:txBody>
      </p:sp>
      <p:sp>
        <p:nvSpPr>
          <p:cNvPr id="3" name="Espace réservé du contenu 2">
            <a:extLst>
              <a:ext uri="{FF2B5EF4-FFF2-40B4-BE49-F238E27FC236}">
                <a16:creationId xmlns:a16="http://schemas.microsoft.com/office/drawing/2014/main" xmlns="" id="{5A3DEADD-949C-B94B-AC9F-7EE6A362C7E6}"/>
              </a:ext>
            </a:extLst>
          </p:cNvPr>
          <p:cNvSpPr>
            <a:spLocks noGrp="1"/>
          </p:cNvSpPr>
          <p:nvPr>
            <p:ph idx="1"/>
          </p:nvPr>
        </p:nvSpPr>
        <p:spPr/>
        <p:txBody>
          <a:bodyPr>
            <a:normAutofit fontScale="92500" lnSpcReduction="20000"/>
          </a:bodyPr>
          <a:lstStyle/>
          <a:p>
            <a:pPr lvl="0" algn="just"/>
            <a:r>
              <a:rPr lang="fr-FR" dirty="0"/>
              <a:t>Obtenir le code wifi afin d’avoir la tablette : une enveloppe avec une énigme attend les candidats : but : remettre dans l’ordre chronologique les dates des traités écologiques européens et trouver le code GREENSIDE grâce à l’alphabet secret. </a:t>
            </a:r>
          </a:p>
          <a:p>
            <a:pPr lvl="0" algn="just"/>
            <a:r>
              <a:rPr lang="fr-FR" dirty="0"/>
              <a:t>Aller montrer ce code au maître du jeu qui donne la tablette. Une fois connectés, les joueurs peuvent scanner le QR Code qui se trouve dans la tablette et un puzzle photo apparaît. </a:t>
            </a:r>
          </a:p>
          <a:p>
            <a:pPr lvl="0" algn="just"/>
            <a:r>
              <a:rPr lang="fr-FR" dirty="0"/>
              <a:t>Recomposer le portrait qui représente Robert Schuman </a:t>
            </a:r>
            <a:r>
              <a:rPr lang="fr-FR" dirty="0">
                <a:hlinkClick r:id="rId2"/>
              </a:rPr>
              <a:t>https://www.jigsawplanet.com/?rc=play&amp;pid=3273c3a365bb</a:t>
            </a:r>
            <a:r>
              <a:rPr lang="fr-FR" dirty="0"/>
              <a:t> </a:t>
            </a:r>
          </a:p>
          <a:p>
            <a:pPr lvl="0" algn="just"/>
            <a:r>
              <a:rPr lang="fr-FR" dirty="0"/>
              <a:t>Se diriger vers l’acteur représenté par le portrait en montrant le portrait.</a:t>
            </a:r>
          </a:p>
          <a:p>
            <a:pPr lvl="0" algn="just"/>
            <a:r>
              <a:rPr lang="fr-FR" dirty="0"/>
              <a:t>Cette personne donnera une lampe de poche UV.</a:t>
            </a:r>
          </a:p>
          <a:p>
            <a:pPr algn="just"/>
            <a:r>
              <a:rPr lang="fr-FR" dirty="0"/>
              <a:t>Attention : 1 acteur avec un badge et une photo : Robert Schuman. </a:t>
            </a:r>
          </a:p>
          <a:p>
            <a:pPr algn="just"/>
            <a:r>
              <a:rPr lang="fr-FR" dirty="0"/>
              <a:t>Matériel : badge élève, costume, puzzle à recomposer sur JIGSAWPLANET (avec un nom dessus).</a:t>
            </a:r>
          </a:p>
          <a:p>
            <a:endParaRPr lang="fr-FR" dirty="0"/>
          </a:p>
        </p:txBody>
      </p:sp>
    </p:spTree>
    <p:extLst>
      <p:ext uri="{BB962C8B-B14F-4D97-AF65-F5344CB8AC3E}">
        <p14:creationId xmlns:p14="http://schemas.microsoft.com/office/powerpoint/2010/main" val="1155606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989F6C5-827E-FC48-A45B-E188D929477B}"/>
              </a:ext>
            </a:extLst>
          </p:cNvPr>
          <p:cNvSpPr>
            <a:spLocks noGrp="1"/>
          </p:cNvSpPr>
          <p:nvPr>
            <p:ph type="title"/>
          </p:nvPr>
        </p:nvSpPr>
        <p:spPr/>
        <p:txBody>
          <a:bodyPr/>
          <a:lstStyle/>
          <a:p>
            <a:r>
              <a:rPr lang="fr-FR" dirty="0"/>
              <a:t>Grille de départ</a:t>
            </a:r>
          </a:p>
        </p:txBody>
      </p:sp>
      <p:pic>
        <p:nvPicPr>
          <p:cNvPr id="7" name="Image 6">
            <a:extLst>
              <a:ext uri="{FF2B5EF4-FFF2-40B4-BE49-F238E27FC236}">
                <a16:creationId xmlns:a16="http://schemas.microsoft.com/office/drawing/2014/main" xmlns="" id="{885F4A81-2C6F-F54B-90BF-9C0EA4BBCA24}"/>
              </a:ext>
            </a:extLst>
          </p:cNvPr>
          <p:cNvPicPr>
            <a:picLocks noChangeAspect="1"/>
          </p:cNvPicPr>
          <p:nvPr/>
        </p:nvPicPr>
        <p:blipFill>
          <a:blip r:embed="rId2"/>
          <a:stretch>
            <a:fillRect/>
          </a:stretch>
        </p:blipFill>
        <p:spPr>
          <a:xfrm>
            <a:off x="6134100" y="0"/>
            <a:ext cx="6057900" cy="6858000"/>
          </a:xfrm>
          <a:prstGeom prst="rect">
            <a:avLst/>
          </a:prstGeom>
        </p:spPr>
      </p:pic>
      <p:pic>
        <p:nvPicPr>
          <p:cNvPr id="9" name="Image 8">
            <a:extLst>
              <a:ext uri="{FF2B5EF4-FFF2-40B4-BE49-F238E27FC236}">
                <a16:creationId xmlns:a16="http://schemas.microsoft.com/office/drawing/2014/main" xmlns="" id="{149D1013-F12B-F746-8490-9E3921BB3688}"/>
              </a:ext>
            </a:extLst>
          </p:cNvPr>
          <p:cNvPicPr>
            <a:picLocks noChangeAspect="1"/>
          </p:cNvPicPr>
          <p:nvPr/>
        </p:nvPicPr>
        <p:blipFill>
          <a:blip r:embed="rId3"/>
          <a:stretch>
            <a:fillRect/>
          </a:stretch>
        </p:blipFill>
        <p:spPr>
          <a:xfrm>
            <a:off x="0" y="3958533"/>
            <a:ext cx="6134100" cy="2899467"/>
          </a:xfrm>
          <a:prstGeom prst="rect">
            <a:avLst/>
          </a:prstGeom>
        </p:spPr>
      </p:pic>
    </p:spTree>
    <p:extLst>
      <p:ext uri="{BB962C8B-B14F-4D97-AF65-F5344CB8AC3E}">
        <p14:creationId xmlns:p14="http://schemas.microsoft.com/office/powerpoint/2010/main" val="4236157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58A72CB-EAE9-F744-B25D-86130093EDF0}"/>
              </a:ext>
            </a:extLst>
          </p:cNvPr>
          <p:cNvSpPr>
            <a:spLocks noGrp="1"/>
          </p:cNvSpPr>
          <p:nvPr>
            <p:ph type="title"/>
          </p:nvPr>
        </p:nvSpPr>
        <p:spPr/>
        <p:txBody>
          <a:bodyPr/>
          <a:lstStyle/>
          <a:p>
            <a:r>
              <a:rPr lang="fr-FR" dirty="0"/>
              <a:t>Description de l’Escape Game</a:t>
            </a:r>
          </a:p>
        </p:txBody>
      </p:sp>
      <p:sp>
        <p:nvSpPr>
          <p:cNvPr id="3" name="Espace réservé du contenu 2">
            <a:extLst>
              <a:ext uri="{FF2B5EF4-FFF2-40B4-BE49-F238E27FC236}">
                <a16:creationId xmlns:a16="http://schemas.microsoft.com/office/drawing/2014/main" xmlns="" id="{B8171259-C193-C14E-AB08-A3747C5D514E}"/>
              </a:ext>
            </a:extLst>
          </p:cNvPr>
          <p:cNvSpPr>
            <a:spLocks noGrp="1"/>
          </p:cNvSpPr>
          <p:nvPr>
            <p:ph idx="1"/>
          </p:nvPr>
        </p:nvSpPr>
        <p:spPr/>
        <p:txBody>
          <a:bodyPr>
            <a:normAutofit/>
          </a:bodyPr>
          <a:lstStyle/>
          <a:p>
            <a:pPr algn="just"/>
            <a:r>
              <a:rPr lang="fr-FR" b="1" dirty="0"/>
              <a:t>Qui a créé cet </a:t>
            </a:r>
            <a:r>
              <a:rPr lang="fr-FR" b="1" i="1" dirty="0"/>
              <a:t>escape </a:t>
            </a:r>
            <a:r>
              <a:rPr lang="fr-FR" b="1" i="1" dirty="0" err="1"/>
              <a:t>game</a:t>
            </a:r>
            <a:r>
              <a:rPr lang="fr-FR" b="1" i="1" dirty="0"/>
              <a:t> ?</a:t>
            </a:r>
            <a:r>
              <a:rPr lang="fr-FR" dirty="0"/>
              <a:t> Nous avons décidé de procéder avec ce demi-groupe de 5</a:t>
            </a:r>
            <a:r>
              <a:rPr lang="fr-FR" baseline="30000" dirty="0"/>
              <a:t>ème</a:t>
            </a:r>
            <a:endParaRPr lang="fr-FR" b="1" dirty="0"/>
          </a:p>
          <a:p>
            <a:pPr algn="just"/>
            <a:r>
              <a:rPr lang="fr-FR" b="1" dirty="0"/>
              <a:t>A quelle occasion ? </a:t>
            </a:r>
            <a:r>
              <a:rPr lang="fr-FR" dirty="0"/>
              <a:t>Le « Mai de l’Europe » à la Mairie de Nancy le 28 mai 2019</a:t>
            </a:r>
            <a:endParaRPr lang="fr-FR" b="1" dirty="0"/>
          </a:p>
          <a:p>
            <a:pPr algn="just"/>
            <a:r>
              <a:rPr lang="fr-FR" b="1" dirty="0"/>
              <a:t>À destination de qui ? </a:t>
            </a:r>
            <a:r>
              <a:rPr lang="fr-FR" dirty="0"/>
              <a:t>D’un groupe de 30 personnes (citoyens qui se sont inscrits sur le site de la mairie et des élèves de primaire)</a:t>
            </a:r>
          </a:p>
          <a:p>
            <a:pPr algn="just"/>
            <a:r>
              <a:rPr lang="fr-FR" b="1" dirty="0"/>
              <a:t>Dans quel but ? </a:t>
            </a:r>
            <a:r>
              <a:rPr lang="fr-FR" dirty="0"/>
              <a:t>Remplir le passeport vert (guide de cet </a:t>
            </a:r>
            <a:r>
              <a:rPr lang="fr-FR" i="1" dirty="0"/>
              <a:t>escape </a:t>
            </a:r>
            <a:r>
              <a:rPr lang="fr-FR" i="1" dirty="0" err="1"/>
              <a:t>game</a:t>
            </a:r>
            <a:r>
              <a:rPr lang="fr-FR" dirty="0"/>
              <a:t>) afin de trouver le plus d’informations sur la Transition Écologique en Europe.</a:t>
            </a:r>
          </a:p>
          <a:p>
            <a:pPr algn="just"/>
            <a:r>
              <a:rPr lang="fr-FR" b="1" dirty="0"/>
              <a:t>Comment ? </a:t>
            </a:r>
            <a:r>
              <a:rPr lang="fr-FR" dirty="0"/>
              <a:t>7 énigmes (dont une à faire au départ et 6 autres dans le désordre)</a:t>
            </a:r>
            <a:endParaRPr lang="fr-FR" b="1" dirty="0"/>
          </a:p>
          <a:p>
            <a:pPr marL="0" indent="0" algn="just">
              <a:buNone/>
            </a:pPr>
            <a:endParaRPr lang="fr-FR" dirty="0"/>
          </a:p>
        </p:txBody>
      </p:sp>
    </p:spTree>
    <p:extLst>
      <p:ext uri="{BB962C8B-B14F-4D97-AF65-F5344CB8AC3E}">
        <p14:creationId xmlns:p14="http://schemas.microsoft.com/office/powerpoint/2010/main" val="2574760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B7A48FE-CF18-EE4A-821C-04F65C1938BC}"/>
              </a:ext>
            </a:extLst>
          </p:cNvPr>
          <p:cNvSpPr>
            <a:spLocks noGrp="1"/>
          </p:cNvSpPr>
          <p:nvPr>
            <p:ph type="title"/>
          </p:nvPr>
        </p:nvSpPr>
        <p:spPr/>
        <p:txBody>
          <a:bodyPr/>
          <a:lstStyle/>
          <a:p>
            <a:pPr algn="ctr"/>
            <a:r>
              <a:rPr lang="fr-FR" dirty="0"/>
              <a:t>La planète se rebelle</a:t>
            </a:r>
          </a:p>
        </p:txBody>
      </p:sp>
      <p:sp>
        <p:nvSpPr>
          <p:cNvPr id="3" name="Espace réservé du contenu 2">
            <a:extLst>
              <a:ext uri="{FF2B5EF4-FFF2-40B4-BE49-F238E27FC236}">
                <a16:creationId xmlns:a16="http://schemas.microsoft.com/office/drawing/2014/main" xmlns="" id="{D0E14B2C-55B8-E84F-B288-6DFB9D4BA0D4}"/>
              </a:ext>
            </a:extLst>
          </p:cNvPr>
          <p:cNvSpPr>
            <a:spLocks noGrp="1"/>
          </p:cNvSpPr>
          <p:nvPr>
            <p:ph idx="1"/>
          </p:nvPr>
        </p:nvSpPr>
        <p:spPr>
          <a:xfrm>
            <a:off x="677334" y="1219201"/>
            <a:ext cx="8596668" cy="4822162"/>
          </a:xfrm>
        </p:spPr>
        <p:txBody>
          <a:bodyPr>
            <a:normAutofit fontScale="92500" lnSpcReduction="20000"/>
          </a:bodyPr>
          <a:lstStyle/>
          <a:p>
            <a:pPr algn="just"/>
            <a:r>
              <a:rPr lang="fr-FR" dirty="0"/>
              <a:t>AFFICHES avec des unes de journal sur les catastrophes naturelles + QR Code menant à 4 reportages :</a:t>
            </a:r>
          </a:p>
          <a:p>
            <a:pPr algn="just"/>
            <a:r>
              <a:rPr lang="fr-FR" sz="1500" dirty="0">
                <a:hlinkClick r:id="rId2"/>
              </a:rPr>
              <a:t>https://www.youtube.com/watch?v=QZy8mMTH5wE</a:t>
            </a:r>
            <a:endParaRPr lang="fr-FR" sz="1500" dirty="0"/>
          </a:p>
          <a:p>
            <a:pPr algn="just"/>
            <a:r>
              <a:rPr lang="fr-FR" sz="1500" dirty="0">
                <a:hlinkClick r:id="rId3"/>
              </a:rPr>
              <a:t>https://www.youtube.com/watch?v=H4e7FJwyIqE</a:t>
            </a:r>
            <a:endParaRPr lang="fr-FR" sz="1500" dirty="0"/>
          </a:p>
          <a:p>
            <a:pPr algn="just"/>
            <a:r>
              <a:rPr lang="fr-FR" sz="1500" dirty="0">
                <a:hlinkClick r:id="rId4"/>
              </a:rPr>
              <a:t>https://www.youtube.com/watch?v=1J9dnxdDCjU</a:t>
            </a:r>
            <a:endParaRPr lang="fr-FR" sz="1500" dirty="0"/>
          </a:p>
          <a:p>
            <a:pPr algn="just"/>
            <a:r>
              <a:rPr lang="fr-FR" sz="1500" dirty="0">
                <a:hlinkClick r:id="rId5"/>
              </a:rPr>
              <a:t>https://www.youtube.com/watch?v=1PTDn_fYcOQ</a:t>
            </a:r>
            <a:endParaRPr lang="fr-FR" sz="1500" dirty="0"/>
          </a:p>
          <a:p>
            <a:pPr marL="0" indent="0" algn="just">
              <a:buNone/>
            </a:pPr>
            <a:endParaRPr lang="fr-FR" dirty="0"/>
          </a:p>
          <a:p>
            <a:pPr algn="just"/>
            <a:r>
              <a:rPr lang="fr-FR" dirty="0"/>
              <a:t>Sur une table au milieu : mots mêlés sur les catastrophes naturelles en plusieurs langues à trouver, le mot qui n’apparait pas est l’affiche vers laquelle il faut se diriger.</a:t>
            </a:r>
          </a:p>
          <a:p>
            <a:pPr marL="0" indent="0" algn="just">
              <a:buNone/>
            </a:pPr>
            <a:r>
              <a:rPr lang="fr-FR" dirty="0"/>
              <a:t> </a:t>
            </a:r>
          </a:p>
          <a:p>
            <a:pPr algn="just"/>
            <a:r>
              <a:rPr lang="fr-FR" dirty="0"/>
              <a:t>L’intrus des mots croisés (« </a:t>
            </a:r>
            <a:r>
              <a:rPr lang="fr-FR" dirty="0" err="1"/>
              <a:t>inundación</a:t>
            </a:r>
            <a:r>
              <a:rPr lang="fr-FR" dirty="0"/>
              <a:t> » que les participants n’arriveront pas à trouver) les mènera vers la bonne affiche et donc la bonne vidéo afin de répondre à la question du passeport.</a:t>
            </a:r>
          </a:p>
          <a:p>
            <a:pPr marL="0" indent="0" algn="just">
              <a:buNone/>
            </a:pPr>
            <a:endParaRPr lang="fr-FR" dirty="0"/>
          </a:p>
          <a:p>
            <a:pPr algn="just"/>
            <a:r>
              <a:rPr lang="fr-FR" i="1" dirty="0"/>
              <a:t>Question du passeport : Où et quand s’est produit la catastrophe naturelle de l’énigme ? </a:t>
            </a:r>
            <a:r>
              <a:rPr lang="fr-FR" dirty="0"/>
              <a:t>La nuit du 14 au 15 octobre dans l’Aude;</a:t>
            </a:r>
          </a:p>
          <a:p>
            <a:endParaRPr lang="fr-FR" dirty="0"/>
          </a:p>
        </p:txBody>
      </p:sp>
    </p:spTree>
    <p:extLst>
      <p:ext uri="{BB962C8B-B14F-4D97-AF65-F5344CB8AC3E}">
        <p14:creationId xmlns:p14="http://schemas.microsoft.com/office/powerpoint/2010/main" val="4045096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98A9596-AC62-004F-9C59-3F86DE7F114C}"/>
              </a:ext>
            </a:extLst>
          </p:cNvPr>
          <p:cNvSpPr>
            <a:spLocks noGrp="1"/>
          </p:cNvSpPr>
          <p:nvPr>
            <p:ph type="title"/>
          </p:nvPr>
        </p:nvSpPr>
        <p:spPr/>
        <p:txBody>
          <a:bodyPr/>
          <a:lstStyle/>
          <a:p>
            <a:pPr algn="ctr"/>
            <a:r>
              <a:rPr lang="fr-FR" dirty="0"/>
              <a:t>Premières de journaux </a:t>
            </a:r>
          </a:p>
        </p:txBody>
      </p:sp>
      <p:pic>
        <p:nvPicPr>
          <p:cNvPr id="5" name="Espace réservé du contenu 4">
            <a:extLst>
              <a:ext uri="{FF2B5EF4-FFF2-40B4-BE49-F238E27FC236}">
                <a16:creationId xmlns:a16="http://schemas.microsoft.com/office/drawing/2014/main" xmlns="" id="{EED9AEF9-2A9E-AA41-99D3-83449D2A6D24}"/>
              </a:ext>
            </a:extLst>
          </p:cNvPr>
          <p:cNvPicPr>
            <a:picLocks noGrp="1" noChangeAspect="1"/>
          </p:cNvPicPr>
          <p:nvPr>
            <p:ph idx="1"/>
          </p:nvPr>
        </p:nvPicPr>
        <p:blipFill>
          <a:blip r:embed="rId2"/>
          <a:stretch>
            <a:fillRect/>
          </a:stretch>
        </p:blipFill>
        <p:spPr>
          <a:xfrm>
            <a:off x="0" y="1270000"/>
            <a:ext cx="5098384" cy="5588000"/>
          </a:xfrm>
        </p:spPr>
      </p:pic>
      <p:pic>
        <p:nvPicPr>
          <p:cNvPr id="7" name="Image 6">
            <a:extLst>
              <a:ext uri="{FF2B5EF4-FFF2-40B4-BE49-F238E27FC236}">
                <a16:creationId xmlns:a16="http://schemas.microsoft.com/office/drawing/2014/main" xmlns="" id="{C6B7FCBC-0B26-254A-ADF2-A8967DD65B13}"/>
              </a:ext>
            </a:extLst>
          </p:cNvPr>
          <p:cNvPicPr>
            <a:picLocks noChangeAspect="1"/>
          </p:cNvPicPr>
          <p:nvPr/>
        </p:nvPicPr>
        <p:blipFill>
          <a:blip r:embed="rId3"/>
          <a:stretch>
            <a:fillRect/>
          </a:stretch>
        </p:blipFill>
        <p:spPr>
          <a:xfrm>
            <a:off x="7245927" y="1205344"/>
            <a:ext cx="4946073" cy="5652655"/>
          </a:xfrm>
          <a:prstGeom prst="rect">
            <a:avLst/>
          </a:prstGeom>
        </p:spPr>
      </p:pic>
    </p:spTree>
    <p:extLst>
      <p:ext uri="{BB962C8B-B14F-4D97-AF65-F5344CB8AC3E}">
        <p14:creationId xmlns:p14="http://schemas.microsoft.com/office/powerpoint/2010/main" val="1999584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BA559BA-53C7-E249-8703-4E60D23BDDB3}"/>
              </a:ext>
            </a:extLst>
          </p:cNvPr>
          <p:cNvSpPr>
            <a:spLocks noGrp="1"/>
          </p:cNvSpPr>
          <p:nvPr>
            <p:ph type="title"/>
          </p:nvPr>
        </p:nvSpPr>
        <p:spPr/>
        <p:txBody>
          <a:bodyPr/>
          <a:lstStyle/>
          <a:p>
            <a:pPr algn="ctr"/>
            <a:r>
              <a:rPr lang="fr-FR" dirty="0" err="1"/>
              <a:t>Eco-responsable</a:t>
            </a:r>
            <a:endParaRPr lang="fr-FR" dirty="0"/>
          </a:p>
        </p:txBody>
      </p:sp>
      <p:sp>
        <p:nvSpPr>
          <p:cNvPr id="3" name="Espace réservé du contenu 2">
            <a:extLst>
              <a:ext uri="{FF2B5EF4-FFF2-40B4-BE49-F238E27FC236}">
                <a16:creationId xmlns:a16="http://schemas.microsoft.com/office/drawing/2014/main" xmlns="" id="{52552599-AAEE-4A40-917A-C9FC430F95A5}"/>
              </a:ext>
            </a:extLst>
          </p:cNvPr>
          <p:cNvSpPr>
            <a:spLocks noGrp="1"/>
          </p:cNvSpPr>
          <p:nvPr>
            <p:ph idx="1"/>
          </p:nvPr>
        </p:nvSpPr>
        <p:spPr>
          <a:xfrm>
            <a:off x="677334" y="1302327"/>
            <a:ext cx="8596668" cy="5375564"/>
          </a:xfrm>
        </p:spPr>
        <p:txBody>
          <a:bodyPr>
            <a:normAutofit fontScale="92500" lnSpcReduction="20000"/>
          </a:bodyPr>
          <a:lstStyle/>
          <a:p>
            <a:pPr algn="just"/>
            <a:r>
              <a:rPr lang="fr-FR" dirty="0"/>
              <a:t>Le choix du parlement en termes de matériel pour ses futurs buffets dinatoires. Le maître du jeu donne une enveloppe de la couleur de l’équipe dans laquelle se trouve des morceaux de papiers.</a:t>
            </a:r>
          </a:p>
          <a:p>
            <a:pPr algn="just"/>
            <a:r>
              <a:rPr lang="fr-FR" dirty="0"/>
              <a:t>1</a:t>
            </a:r>
            <a:r>
              <a:rPr lang="fr-FR" baseline="30000" dirty="0"/>
              <a:t>ère</a:t>
            </a:r>
            <a:r>
              <a:rPr lang="fr-FR" dirty="0"/>
              <a:t> étape recomposer les 3 questions :</a:t>
            </a:r>
          </a:p>
          <a:p>
            <a:pPr algn="just"/>
            <a:r>
              <a:rPr lang="fr-FR" sz="1400" dirty="0"/>
              <a:t>De combien d’assiettes aura-t-on besoin pour le futur buffet ? 60</a:t>
            </a:r>
          </a:p>
          <a:p>
            <a:pPr algn="just"/>
            <a:r>
              <a:rPr lang="fr-FR" sz="1400" dirty="0"/>
              <a:t>Combien cela coûtera-t-il pour chaque matière ? </a:t>
            </a:r>
            <a:r>
              <a:rPr lang="fr-FR" sz="1300" dirty="0"/>
              <a:t>168 bambou, 60 pour le plastique, 210 euros porcelaine, 65 pour le carton </a:t>
            </a:r>
          </a:p>
          <a:p>
            <a:pPr algn="just"/>
            <a:r>
              <a:rPr lang="fr-FR" sz="1400" dirty="0"/>
              <a:t>Combien de fois pourra-t-on s’en servir ?</a:t>
            </a:r>
            <a:r>
              <a:rPr lang="fr-FR" sz="1400" b="1" dirty="0"/>
              <a:t> </a:t>
            </a:r>
            <a:r>
              <a:rPr lang="fr-FR" sz="1400" dirty="0"/>
              <a:t>bambou : infini, 1 fois pour le plastique, porcelaine : infini, carton : 1 </a:t>
            </a:r>
          </a:p>
          <a:p>
            <a:pPr marL="0" indent="0" algn="just">
              <a:buNone/>
            </a:pPr>
            <a:r>
              <a:rPr lang="fr-FR" dirty="0"/>
              <a:t/>
            </a:r>
            <a:br>
              <a:rPr lang="fr-FR" dirty="0"/>
            </a:br>
            <a:r>
              <a:rPr lang="fr-FR" dirty="0"/>
              <a:t>Sur une enveloppe avec un cadenas : « la somme de tous les chiffres m’ouvrira » (l’addition donne 565).</a:t>
            </a:r>
          </a:p>
          <a:p>
            <a:pPr marL="0" indent="0" algn="just">
              <a:buNone/>
            </a:pPr>
            <a:r>
              <a:rPr lang="fr-FR" dirty="0"/>
              <a:t> </a:t>
            </a:r>
          </a:p>
          <a:p>
            <a:pPr algn="just"/>
            <a:r>
              <a:rPr lang="fr-FR" dirty="0"/>
              <a:t>Matériel : une enveloppe kraft assez grande pour que chaque équipe puisse découvrir le choix de la mairie (bambou), un cadenas à 3 chiffres, les assiettes des différentes matières disposées sur la table, 6 assiettes en bambou à mettre dans les grosses enveloppes, 6 enveloppes de couleur de départ avec les questions dans le désordre.</a:t>
            </a:r>
          </a:p>
          <a:p>
            <a:pPr algn="just"/>
            <a:endParaRPr lang="fr-FR" dirty="0"/>
          </a:p>
          <a:p>
            <a:pPr algn="just"/>
            <a:r>
              <a:rPr lang="fr-FR" i="1" dirty="0"/>
              <a:t>Question du passeport : quelle matière le parlement a choisi pour le prochain buffet pour ses assiettes ? </a:t>
            </a:r>
            <a:r>
              <a:rPr lang="fr-FR" dirty="0"/>
              <a:t>Le bambou.</a:t>
            </a:r>
          </a:p>
          <a:p>
            <a:endParaRPr lang="fr-FR" dirty="0"/>
          </a:p>
        </p:txBody>
      </p:sp>
    </p:spTree>
    <p:extLst>
      <p:ext uri="{BB962C8B-B14F-4D97-AF65-F5344CB8AC3E}">
        <p14:creationId xmlns:p14="http://schemas.microsoft.com/office/powerpoint/2010/main" val="210295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AB92CEB-529F-0845-A625-3F0841EF2818}"/>
              </a:ext>
            </a:extLst>
          </p:cNvPr>
          <p:cNvSpPr>
            <a:spLocks noGrp="1"/>
          </p:cNvSpPr>
          <p:nvPr>
            <p:ph type="title"/>
          </p:nvPr>
        </p:nvSpPr>
        <p:spPr/>
        <p:txBody>
          <a:bodyPr/>
          <a:lstStyle/>
          <a:p>
            <a:pPr algn="ctr"/>
            <a:r>
              <a:rPr lang="fr-FR" dirty="0"/>
              <a:t>Le mystère des éoliennes</a:t>
            </a:r>
          </a:p>
        </p:txBody>
      </p:sp>
      <p:sp>
        <p:nvSpPr>
          <p:cNvPr id="3" name="Espace réservé du contenu 2">
            <a:extLst>
              <a:ext uri="{FF2B5EF4-FFF2-40B4-BE49-F238E27FC236}">
                <a16:creationId xmlns:a16="http://schemas.microsoft.com/office/drawing/2014/main" xmlns="" id="{00BF1D20-598D-2742-90B6-58A4A6ED112C}"/>
              </a:ext>
            </a:extLst>
          </p:cNvPr>
          <p:cNvSpPr>
            <a:spLocks noGrp="1"/>
          </p:cNvSpPr>
          <p:nvPr>
            <p:ph idx="1"/>
          </p:nvPr>
        </p:nvSpPr>
        <p:spPr/>
        <p:txBody>
          <a:bodyPr>
            <a:normAutofit fontScale="92500" lnSpcReduction="20000"/>
          </a:bodyPr>
          <a:lstStyle/>
          <a:p>
            <a:pPr algn="just"/>
            <a:r>
              <a:rPr lang="fr-FR" dirty="0"/>
              <a:t>Les participants assistent à .ne conversation entre trois élèves sur un pays visité (sans donner le nom du pays)</a:t>
            </a:r>
          </a:p>
          <a:p>
            <a:pPr algn="just"/>
            <a:r>
              <a:rPr lang="fr-FR" dirty="0">
                <a:sym typeface="Wingdings" pitchFamily="2" charset="2"/>
              </a:rPr>
              <a:t></a:t>
            </a:r>
            <a:r>
              <a:rPr lang="fr-FR" dirty="0"/>
              <a:t> Mission : retrouver le pays dont parle le trinôme pour se diriger vers une carte sur laquelle des chiffres sont parsemés à l’encre invisible.</a:t>
            </a:r>
          </a:p>
          <a:p>
            <a:pPr algn="just"/>
            <a:r>
              <a:rPr lang="fr-FR" i="1" dirty="0"/>
              <a:t>But : trouver la puissance éolienne par habitant du pays dont parle le trinôme.</a:t>
            </a:r>
          </a:p>
          <a:p>
            <a:pPr algn="just"/>
            <a:endParaRPr lang="fr-FR" dirty="0"/>
          </a:p>
          <a:p>
            <a:pPr algn="just"/>
            <a:r>
              <a:rPr lang="fr-FR" dirty="0"/>
              <a:t>Attention : dialogue en 3 langues pour faire deviner le pays.</a:t>
            </a:r>
          </a:p>
          <a:p>
            <a:pPr algn="just"/>
            <a:r>
              <a:rPr lang="fr-FR" dirty="0"/>
              <a:t>Matériel : une carte de l’Europe géante, un stylo UV, une lampe UV par équipe.</a:t>
            </a:r>
          </a:p>
          <a:p>
            <a:pPr marL="0" indent="0" algn="just">
              <a:buNone/>
            </a:pPr>
            <a:endParaRPr lang="fr-FR" dirty="0"/>
          </a:p>
          <a:p>
            <a:pPr algn="just"/>
            <a:r>
              <a:rPr lang="fr-FR" dirty="0"/>
              <a:t>Questions du passeport : </a:t>
            </a:r>
          </a:p>
          <a:p>
            <a:pPr lvl="0" algn="just"/>
            <a:r>
              <a:rPr lang="fr-FR" i="1" dirty="0"/>
              <a:t>De quel pays parle les parlementaires ? LE Portugal.</a:t>
            </a:r>
            <a:endParaRPr lang="fr-FR" dirty="0"/>
          </a:p>
          <a:p>
            <a:pPr lvl="0" algn="just"/>
            <a:r>
              <a:rPr lang="fr-FR" i="1" dirty="0"/>
              <a:t>Puissance éolienne par habitant de ce pays : 515 W/Habitant.</a:t>
            </a:r>
            <a:endParaRPr lang="fr-FR" dirty="0"/>
          </a:p>
          <a:p>
            <a:endParaRPr lang="fr-FR" dirty="0"/>
          </a:p>
        </p:txBody>
      </p:sp>
    </p:spTree>
    <p:extLst>
      <p:ext uri="{BB962C8B-B14F-4D97-AF65-F5344CB8AC3E}">
        <p14:creationId xmlns:p14="http://schemas.microsoft.com/office/powerpoint/2010/main" val="2848778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EAE2CAF-476E-5445-BF7C-8C9AF75DAE69}"/>
              </a:ext>
            </a:extLst>
          </p:cNvPr>
          <p:cNvSpPr>
            <a:spLocks noGrp="1"/>
          </p:cNvSpPr>
          <p:nvPr>
            <p:ph type="title"/>
          </p:nvPr>
        </p:nvSpPr>
        <p:spPr/>
        <p:txBody>
          <a:bodyPr/>
          <a:lstStyle/>
          <a:p>
            <a:pPr algn="ctr"/>
            <a:r>
              <a:rPr lang="fr-FR" dirty="0"/>
              <a:t>L’Europe en musique</a:t>
            </a:r>
          </a:p>
        </p:txBody>
      </p:sp>
      <p:sp>
        <p:nvSpPr>
          <p:cNvPr id="3" name="Espace réservé du contenu 2">
            <a:extLst>
              <a:ext uri="{FF2B5EF4-FFF2-40B4-BE49-F238E27FC236}">
                <a16:creationId xmlns:a16="http://schemas.microsoft.com/office/drawing/2014/main" xmlns="" id="{F3743876-E232-B444-8935-2E0216A7D1F9}"/>
              </a:ext>
            </a:extLst>
          </p:cNvPr>
          <p:cNvSpPr>
            <a:spLocks noGrp="1"/>
          </p:cNvSpPr>
          <p:nvPr>
            <p:ph idx="1"/>
          </p:nvPr>
        </p:nvSpPr>
        <p:spPr>
          <a:xfrm>
            <a:off x="677334" y="1510145"/>
            <a:ext cx="8596668" cy="4531217"/>
          </a:xfrm>
        </p:spPr>
        <p:txBody>
          <a:bodyPr>
            <a:normAutofit fontScale="92500"/>
          </a:bodyPr>
          <a:lstStyle/>
          <a:p>
            <a:pPr algn="just"/>
            <a:r>
              <a:rPr lang="fr-FR" dirty="0"/>
              <a:t>Un des élus a la fibre artistique, il veut absolument des représentations artistiques des énergies renouvelables pour une exposition pour le Mai de l’Europe. </a:t>
            </a:r>
          </a:p>
          <a:p>
            <a:pPr marL="0" indent="0" algn="just">
              <a:buNone/>
            </a:pPr>
            <a:endParaRPr lang="fr-FR" dirty="0"/>
          </a:p>
          <a:p>
            <a:pPr algn="just"/>
            <a:r>
              <a:rPr lang="fr-FR" dirty="0"/>
              <a:t>Deux boites : Jeu </a:t>
            </a:r>
            <a:r>
              <a:rPr lang="fr-FR" dirty="0" err="1"/>
              <a:t>Pictionary</a:t>
            </a:r>
            <a:r>
              <a:rPr lang="fr-FR" dirty="0"/>
              <a:t> créé par les élèves.</a:t>
            </a:r>
          </a:p>
          <a:p>
            <a:pPr lvl="0" algn="just"/>
            <a:r>
              <a:rPr lang="fr-FR" dirty="0"/>
              <a:t>Un papier avec une énergie à tirer au sort.</a:t>
            </a:r>
          </a:p>
          <a:p>
            <a:pPr lvl="0" algn="just"/>
            <a:r>
              <a:rPr lang="fr-FR" dirty="0"/>
              <a:t>Une façon de la représenter : mimer ou dessiner.</a:t>
            </a:r>
          </a:p>
          <a:p>
            <a:pPr marL="0" indent="0" algn="just">
              <a:buNone/>
            </a:pPr>
            <a:endParaRPr lang="fr-FR" dirty="0"/>
          </a:p>
          <a:p>
            <a:r>
              <a:rPr lang="fr-FR" dirty="0"/>
              <a:t>Les autres doivent deviner : au bout de 2 succès : l’artiste leur donne un pot avec des crayons de couleur. Ces couleurs apparaissent sur une des tenues des derniers gagnants de l’eurovision qui sont encadrées près des tables avec le jeu.</a:t>
            </a:r>
          </a:p>
          <a:p>
            <a:pPr marL="0" indent="0" algn="ctr">
              <a:buNone/>
            </a:pPr>
            <a:r>
              <a:rPr lang="fr-FR" dirty="0"/>
              <a:t/>
            </a:r>
            <a:br>
              <a:rPr lang="fr-FR" dirty="0"/>
            </a:br>
            <a:r>
              <a:rPr lang="fr-FR" i="1" dirty="0"/>
              <a:t>Question : quel est le nom du gagnant préféré du parlementaire/artiste : JAMALA.</a:t>
            </a:r>
            <a:endParaRPr lang="fr-FR" dirty="0"/>
          </a:p>
          <a:p>
            <a:endParaRPr lang="fr-FR" dirty="0"/>
          </a:p>
        </p:txBody>
      </p:sp>
    </p:spTree>
    <p:extLst>
      <p:ext uri="{BB962C8B-B14F-4D97-AF65-F5344CB8AC3E}">
        <p14:creationId xmlns:p14="http://schemas.microsoft.com/office/powerpoint/2010/main" val="3899502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29C14D7-8744-7B40-98EE-0617F00D6D48}"/>
              </a:ext>
            </a:extLst>
          </p:cNvPr>
          <p:cNvSpPr>
            <a:spLocks noGrp="1"/>
          </p:cNvSpPr>
          <p:nvPr>
            <p:ph type="title"/>
          </p:nvPr>
        </p:nvSpPr>
        <p:spPr/>
        <p:txBody>
          <a:bodyPr/>
          <a:lstStyle/>
          <a:p>
            <a:pPr algn="ctr"/>
            <a:r>
              <a:rPr lang="fr-FR" dirty="0"/>
              <a:t>Bar secret… ou pas</a:t>
            </a:r>
          </a:p>
        </p:txBody>
      </p:sp>
      <p:sp>
        <p:nvSpPr>
          <p:cNvPr id="3" name="Espace réservé du contenu 2">
            <a:extLst>
              <a:ext uri="{FF2B5EF4-FFF2-40B4-BE49-F238E27FC236}">
                <a16:creationId xmlns:a16="http://schemas.microsoft.com/office/drawing/2014/main" xmlns="" id="{B742D83C-9493-144F-AAC5-570F454EB36C}"/>
              </a:ext>
            </a:extLst>
          </p:cNvPr>
          <p:cNvSpPr>
            <a:spLocks noGrp="1"/>
          </p:cNvSpPr>
          <p:nvPr>
            <p:ph idx="1"/>
          </p:nvPr>
        </p:nvSpPr>
        <p:spPr/>
        <p:txBody>
          <a:bodyPr>
            <a:normAutofit lnSpcReduction="10000"/>
          </a:bodyPr>
          <a:lstStyle/>
          <a:p>
            <a:pPr algn="just"/>
            <a:r>
              <a:rPr lang="fr-FR" dirty="0"/>
              <a:t>6 feuilles de couleur sur la table avec un article de journal au recto avec quelques mots soulignés dedans et au verso un QR CODE.</a:t>
            </a:r>
          </a:p>
          <a:p>
            <a:pPr marL="0" indent="0" algn="just">
              <a:buNone/>
            </a:pPr>
            <a:r>
              <a:rPr lang="fr-FR" dirty="0"/>
              <a:t> </a:t>
            </a:r>
          </a:p>
          <a:p>
            <a:pPr algn="just"/>
            <a:r>
              <a:rPr lang="fr-FR" dirty="0"/>
              <a:t>Le QR CODE mène à la vidéo </a:t>
            </a:r>
            <a:r>
              <a:rPr lang="fr-FR" dirty="0" err="1"/>
              <a:t>Playposit</a:t>
            </a:r>
            <a:r>
              <a:rPr lang="fr-FR" dirty="0"/>
              <a:t> avec une discussion entre élèves sur du vocabulaire en trilingue en relation avec l’écologie. </a:t>
            </a:r>
            <a:r>
              <a:rPr lang="fr-FR" dirty="0">
                <a:hlinkClick r:id="rId2"/>
              </a:rPr>
              <a:t>https://api.playposit.com/go/share/17858/1270796/0/0/Playposit-EG-En5mp4</a:t>
            </a:r>
            <a:r>
              <a:rPr lang="fr-FR" dirty="0"/>
              <a:t> </a:t>
            </a:r>
          </a:p>
          <a:p>
            <a:pPr algn="just"/>
            <a:endParaRPr lang="fr-FR" dirty="0"/>
          </a:p>
          <a:p>
            <a:pPr algn="just"/>
            <a:r>
              <a:rPr lang="fr-FR" dirty="0"/>
              <a:t>Il faut obtenir 100% de réussite </a:t>
            </a:r>
            <a:r>
              <a:rPr lang="fr-FR" dirty="0">
                <a:sym typeface="Wingdings" pitchFamily="2" charset="2"/>
              </a:rPr>
              <a:t></a:t>
            </a:r>
            <a:r>
              <a:rPr lang="fr-FR" dirty="0"/>
              <a:t> OBTENIR LE CODE DANS LE FEEDBACK : lignes de l’article qui forment une phrase : « je suis écologique en Europe ».</a:t>
            </a:r>
          </a:p>
          <a:p>
            <a:pPr algn="just"/>
            <a:endParaRPr lang="fr-FR" dirty="0"/>
          </a:p>
          <a:p>
            <a:pPr algn="just"/>
            <a:r>
              <a:rPr lang="fr-FR" i="1" dirty="0"/>
              <a:t>Quel est le code du secret bar ?  « Je suis écologique en Europe ».</a:t>
            </a:r>
            <a:endParaRPr lang="fr-FR" dirty="0"/>
          </a:p>
          <a:p>
            <a:endParaRPr lang="fr-FR" dirty="0"/>
          </a:p>
        </p:txBody>
      </p:sp>
    </p:spTree>
    <p:extLst>
      <p:ext uri="{BB962C8B-B14F-4D97-AF65-F5344CB8AC3E}">
        <p14:creationId xmlns:p14="http://schemas.microsoft.com/office/powerpoint/2010/main" val="89914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A1C4A6E-7916-CC4C-BD3E-D4C7A25F9EE3}"/>
              </a:ext>
            </a:extLst>
          </p:cNvPr>
          <p:cNvSpPr>
            <a:spLocks noGrp="1"/>
          </p:cNvSpPr>
          <p:nvPr>
            <p:ph type="title"/>
          </p:nvPr>
        </p:nvSpPr>
        <p:spPr/>
        <p:txBody>
          <a:bodyPr/>
          <a:lstStyle/>
          <a:p>
            <a:pPr algn="ctr"/>
            <a:r>
              <a:rPr lang="fr-FR" dirty="0"/>
              <a:t>« </a:t>
            </a:r>
            <a:r>
              <a:rPr lang="fr-FR" dirty="0" err="1"/>
              <a:t>Drapocktail</a:t>
            </a:r>
            <a:r>
              <a:rPr lang="fr-FR" dirty="0"/>
              <a:t> »</a:t>
            </a:r>
          </a:p>
        </p:txBody>
      </p:sp>
      <p:sp>
        <p:nvSpPr>
          <p:cNvPr id="3" name="Espace réservé du contenu 2">
            <a:extLst>
              <a:ext uri="{FF2B5EF4-FFF2-40B4-BE49-F238E27FC236}">
                <a16:creationId xmlns:a16="http://schemas.microsoft.com/office/drawing/2014/main" xmlns="" id="{C23B96A5-C1F0-2245-BB07-2B89F65CE855}"/>
              </a:ext>
            </a:extLst>
          </p:cNvPr>
          <p:cNvSpPr>
            <a:spLocks noGrp="1"/>
          </p:cNvSpPr>
          <p:nvPr>
            <p:ph idx="1"/>
          </p:nvPr>
        </p:nvSpPr>
        <p:spPr/>
        <p:txBody>
          <a:bodyPr>
            <a:normAutofit lnSpcReduction="10000"/>
          </a:bodyPr>
          <a:lstStyle/>
          <a:p>
            <a:r>
              <a:rPr lang="fr-FR" dirty="0"/>
              <a:t>Ambiance tamisée dans le secret bar, du parlement : bougies, nappes, deux serveurs attendent les participants pour leur donner le menu sur lequel se cache une énigme :</a:t>
            </a:r>
          </a:p>
          <a:p>
            <a:endParaRPr lang="fr-FR" dirty="0"/>
          </a:p>
          <a:p>
            <a:pPr marL="0" lvl="0" indent="0" algn="ctr" defTabSz="914400" hangingPunct="0">
              <a:spcBef>
                <a:spcPts val="0"/>
              </a:spcBef>
              <a:buNone/>
              <a:defRPr sz="1800" b="0" i="0" u="none" strike="noStrike" kern="0" cap="none" spc="0" baseline="0">
                <a:solidFill>
                  <a:srgbClr val="FFFFFF"/>
                </a:solidFill>
                <a:uFillTx/>
              </a:defRPr>
            </a:pPr>
            <a:r>
              <a:rPr lang="fr-FR" dirty="0">
                <a:solidFill>
                  <a:schemeClr val="tx1"/>
                </a:solidFill>
                <a:ea typeface="Microsoft YaHei" pitchFamily="2"/>
                <a:cs typeface="Mangal" pitchFamily="2"/>
              </a:rPr>
              <a:t>« Mon premier est un pays membre fondateur de la Communauté européenne signée en 1957.</a:t>
            </a:r>
          </a:p>
          <a:p>
            <a:pPr marL="0" lvl="0" indent="0" algn="ctr" defTabSz="914400" hangingPunct="0">
              <a:spcBef>
                <a:spcPts val="0"/>
              </a:spcBef>
              <a:buNone/>
              <a:defRPr sz="1800" b="0" i="0" u="none" strike="noStrike" kern="0" cap="none" spc="0" baseline="0">
                <a:solidFill>
                  <a:srgbClr val="FFFFFF"/>
                </a:solidFill>
                <a:uFillTx/>
              </a:defRPr>
            </a:pPr>
            <a:r>
              <a:rPr lang="fr-FR" dirty="0">
                <a:solidFill>
                  <a:schemeClr val="tx1"/>
                </a:solidFill>
                <a:ea typeface="Microsoft YaHei" pitchFamily="2"/>
                <a:cs typeface="Mangal" pitchFamily="2"/>
              </a:rPr>
              <a:t>Mon deuxième est un pays qui a l’Euro comme devise.</a:t>
            </a:r>
          </a:p>
          <a:p>
            <a:pPr marL="0" lvl="0" indent="0" algn="ctr" defTabSz="914400" hangingPunct="0">
              <a:spcBef>
                <a:spcPts val="0"/>
              </a:spcBef>
              <a:buNone/>
              <a:defRPr sz="1800" b="0" i="0" u="none" strike="noStrike" kern="0" cap="none" spc="0" baseline="0">
                <a:solidFill>
                  <a:srgbClr val="FFFFFF"/>
                </a:solidFill>
                <a:uFillTx/>
              </a:defRPr>
            </a:pPr>
            <a:r>
              <a:rPr lang="fr-FR" dirty="0">
                <a:solidFill>
                  <a:schemeClr val="tx1"/>
                </a:solidFill>
                <a:ea typeface="Microsoft YaHei" pitchFamily="2"/>
                <a:cs typeface="Mangal" pitchFamily="2"/>
              </a:rPr>
              <a:t>Mon troisième est un pays au bord de la méditerranée.</a:t>
            </a:r>
          </a:p>
          <a:p>
            <a:pPr marL="0" lvl="0" indent="0" algn="ctr" defTabSz="914400" hangingPunct="0">
              <a:spcBef>
                <a:spcPts val="0"/>
              </a:spcBef>
              <a:buNone/>
              <a:defRPr sz="1800" b="0" i="0" u="none" strike="noStrike" kern="0" cap="none" spc="0" baseline="0">
                <a:solidFill>
                  <a:srgbClr val="FFFFFF"/>
                </a:solidFill>
                <a:uFillTx/>
              </a:defRPr>
            </a:pPr>
            <a:r>
              <a:rPr lang="fr-FR" dirty="0">
                <a:solidFill>
                  <a:schemeClr val="tx1"/>
                </a:solidFill>
                <a:ea typeface="Microsoft YaHei" pitchFamily="2"/>
                <a:cs typeface="Mangal" pitchFamily="2"/>
              </a:rPr>
              <a:t>Mon quatrième est le pays dont la partie nord et la partie sud a une importance pour ses habitants.</a:t>
            </a:r>
          </a:p>
          <a:p>
            <a:pPr marL="0" lvl="0" indent="0" algn="ctr" defTabSz="914400" hangingPunct="0">
              <a:spcBef>
                <a:spcPts val="0"/>
              </a:spcBef>
              <a:buNone/>
              <a:defRPr sz="1800" b="0" i="0" u="none" strike="noStrike" kern="0" cap="none" spc="0" baseline="0">
                <a:solidFill>
                  <a:srgbClr val="FFFFFF"/>
                </a:solidFill>
                <a:uFillTx/>
              </a:defRPr>
            </a:pPr>
            <a:r>
              <a:rPr lang="fr-FR" dirty="0">
                <a:solidFill>
                  <a:schemeClr val="tx1"/>
                </a:solidFill>
                <a:ea typeface="Microsoft YaHei" pitchFamily="2"/>
                <a:cs typeface="Mangal" pitchFamily="2"/>
              </a:rPr>
              <a:t>Mon tout est un pays en forme de botte.</a:t>
            </a:r>
          </a:p>
          <a:p>
            <a:r>
              <a:rPr lang="fr-FR" dirty="0"/>
              <a:t>But : déchiffrer l’énigme des différents cocktails du secret bar grâce à une devinette qui leur permet de répondre à la question : </a:t>
            </a:r>
            <a:r>
              <a:rPr lang="fr-FR" i="1" dirty="0"/>
              <a:t>Quel est le cocktail préféré du président du parlement ? </a:t>
            </a:r>
            <a:r>
              <a:rPr lang="fr-FR" dirty="0"/>
              <a:t>L’italien.</a:t>
            </a:r>
          </a:p>
          <a:p>
            <a:endParaRPr lang="fr-FR" dirty="0"/>
          </a:p>
          <a:p>
            <a:endParaRPr lang="fr-FR" dirty="0"/>
          </a:p>
        </p:txBody>
      </p:sp>
      <p:pic>
        <p:nvPicPr>
          <p:cNvPr id="5" name="Image 4">
            <a:extLst>
              <a:ext uri="{FF2B5EF4-FFF2-40B4-BE49-F238E27FC236}">
                <a16:creationId xmlns:a16="http://schemas.microsoft.com/office/drawing/2014/main" xmlns="" id="{8EF0CF60-01AC-5943-9974-69EC4DE963D3}"/>
              </a:ext>
            </a:extLst>
          </p:cNvPr>
          <p:cNvPicPr>
            <a:picLocks noChangeAspect="1"/>
          </p:cNvPicPr>
          <p:nvPr/>
        </p:nvPicPr>
        <p:blipFill>
          <a:blip r:embed="rId2"/>
          <a:stretch>
            <a:fillRect/>
          </a:stretch>
        </p:blipFill>
        <p:spPr>
          <a:xfrm>
            <a:off x="8902391" y="0"/>
            <a:ext cx="3289609" cy="2493818"/>
          </a:xfrm>
          <a:prstGeom prst="rect">
            <a:avLst/>
          </a:prstGeom>
        </p:spPr>
      </p:pic>
    </p:spTree>
    <p:extLst>
      <p:ext uri="{BB962C8B-B14F-4D97-AF65-F5344CB8AC3E}">
        <p14:creationId xmlns:p14="http://schemas.microsoft.com/office/powerpoint/2010/main" val="3456200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1C589DB-1B14-4C4D-A8D9-29856A3230AD}"/>
              </a:ext>
            </a:extLst>
          </p:cNvPr>
          <p:cNvSpPr>
            <a:spLocks noGrp="1"/>
          </p:cNvSpPr>
          <p:nvPr>
            <p:ph type="title"/>
          </p:nvPr>
        </p:nvSpPr>
        <p:spPr/>
        <p:txBody>
          <a:bodyPr/>
          <a:lstStyle/>
          <a:p>
            <a:pPr algn="ctr"/>
            <a:r>
              <a:rPr lang="fr-FR" dirty="0"/>
              <a:t>Enigme Finale</a:t>
            </a:r>
          </a:p>
        </p:txBody>
      </p:sp>
      <p:sp>
        <p:nvSpPr>
          <p:cNvPr id="3" name="Espace réservé du contenu 2">
            <a:extLst>
              <a:ext uri="{FF2B5EF4-FFF2-40B4-BE49-F238E27FC236}">
                <a16:creationId xmlns:a16="http://schemas.microsoft.com/office/drawing/2014/main" xmlns="" id="{0FE089D2-A6F8-FA42-AB3A-1817D749EAE5}"/>
              </a:ext>
            </a:extLst>
          </p:cNvPr>
          <p:cNvSpPr>
            <a:spLocks noGrp="1"/>
          </p:cNvSpPr>
          <p:nvPr>
            <p:ph idx="1"/>
          </p:nvPr>
        </p:nvSpPr>
        <p:spPr/>
        <p:txBody>
          <a:bodyPr/>
          <a:lstStyle/>
          <a:p>
            <a:pPr algn="just"/>
            <a:r>
              <a:rPr lang="fr-FR" dirty="0"/>
              <a:t>Une fois le passeport complété? les équipes doivent le montrer aux maîtres du jeu. Si tout est juste, une lettre leur sera remise. Et ils doivent attendre ou aider les autres afin de terminer le jeu.</a:t>
            </a:r>
          </a:p>
          <a:p>
            <a:pPr marL="0" indent="0" algn="just">
              <a:buNone/>
            </a:pPr>
            <a:r>
              <a:rPr lang="fr-FR" dirty="0"/>
              <a:t> </a:t>
            </a:r>
          </a:p>
          <a:p>
            <a:pPr algn="just"/>
            <a:r>
              <a:rPr lang="fr-FR" dirty="0"/>
              <a:t>Une fois que toutes les équipes ont fini, un représentant de chaque équipe vient montrer sa lettre afin de réussir à recomposer tous ensemble un mot :</a:t>
            </a:r>
          </a:p>
          <a:p>
            <a:pPr marL="0" indent="0" algn="ctr">
              <a:buNone/>
            </a:pPr>
            <a:r>
              <a:rPr lang="fr-FR" dirty="0"/>
              <a:t> U N I F I </a:t>
            </a:r>
            <a:r>
              <a:rPr lang="fr-FR" dirty="0" err="1"/>
              <a:t>É</a:t>
            </a:r>
            <a:endParaRPr lang="fr-FR" dirty="0"/>
          </a:p>
          <a:p>
            <a:pPr marL="0" indent="0" algn="just">
              <a:buNone/>
            </a:pPr>
            <a:endParaRPr lang="fr-FR" dirty="0"/>
          </a:p>
          <a:p>
            <a:pPr algn="just"/>
            <a:r>
              <a:rPr lang="fr-FR" dirty="0"/>
              <a:t>Ce mot leur permet d’ouvrir un </a:t>
            </a:r>
            <a:r>
              <a:rPr lang="fr-FR" dirty="0" err="1"/>
              <a:t>cryptex</a:t>
            </a:r>
            <a:r>
              <a:rPr lang="fr-FR" dirty="0"/>
              <a:t> qui les emmène vers le code final du coffre électronique où ils découvrent des cadeaux et friandises.</a:t>
            </a:r>
          </a:p>
          <a:p>
            <a:endParaRPr lang="fr-FR" dirty="0"/>
          </a:p>
        </p:txBody>
      </p:sp>
      <p:sp>
        <p:nvSpPr>
          <p:cNvPr id="6" name="Rectangle 5">
            <a:extLst>
              <a:ext uri="{FF2B5EF4-FFF2-40B4-BE49-F238E27FC236}">
                <a16:creationId xmlns:a16="http://schemas.microsoft.com/office/drawing/2014/main" xmlns="" id="{BE9F0500-34D8-D04B-A19F-EC2B0892AD3B}"/>
              </a:ext>
            </a:extLst>
          </p:cNvPr>
          <p:cNvSpPr>
            <a:spLocks noChangeArrowheads="1"/>
          </p:cNvSpPr>
          <p:nvPr/>
        </p:nvSpPr>
        <p:spPr bwMode="auto">
          <a:xfrm>
            <a:off x="7003473" y="254794"/>
            <a:ext cx="188893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pic>
        <p:nvPicPr>
          <p:cNvPr id="1028" name="Image 1" descr="Résultat de recherche d'images pour &quot;cryptex&quot;">
            <a:extLst>
              <a:ext uri="{FF2B5EF4-FFF2-40B4-BE49-F238E27FC236}">
                <a16:creationId xmlns:a16="http://schemas.microsoft.com/office/drawing/2014/main" xmlns="" id="{A344FE07-9032-C94B-A208-244F3388A9A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003473" y="254795"/>
            <a:ext cx="1849582" cy="1849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474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89DE9B1-6F5C-1546-9F87-43B998833B20}"/>
              </a:ext>
            </a:extLst>
          </p:cNvPr>
          <p:cNvSpPr>
            <a:spLocks noGrp="1"/>
          </p:cNvSpPr>
          <p:nvPr>
            <p:ph type="title"/>
          </p:nvPr>
        </p:nvSpPr>
        <p:spPr/>
        <p:txBody>
          <a:bodyPr/>
          <a:lstStyle/>
          <a:p>
            <a:pPr algn="ctr"/>
            <a:r>
              <a:rPr lang="fr-FR" dirty="0"/>
              <a:t>Points de vigilance </a:t>
            </a:r>
          </a:p>
        </p:txBody>
      </p:sp>
      <p:sp>
        <p:nvSpPr>
          <p:cNvPr id="3" name="Espace réservé du contenu 2">
            <a:extLst>
              <a:ext uri="{FF2B5EF4-FFF2-40B4-BE49-F238E27FC236}">
                <a16:creationId xmlns:a16="http://schemas.microsoft.com/office/drawing/2014/main" xmlns="" id="{8A57EB7C-031B-214B-9DAC-9DE5EAE2952C}"/>
              </a:ext>
            </a:extLst>
          </p:cNvPr>
          <p:cNvSpPr>
            <a:spLocks noGrp="1"/>
          </p:cNvSpPr>
          <p:nvPr>
            <p:ph idx="1"/>
          </p:nvPr>
        </p:nvSpPr>
        <p:spPr/>
        <p:txBody>
          <a:bodyPr>
            <a:normAutofit/>
          </a:bodyPr>
          <a:lstStyle/>
          <a:p>
            <a:pPr algn="just"/>
            <a:r>
              <a:rPr lang="fr-FR" dirty="0"/>
              <a:t>Matériel à bien organiser par énigme;</a:t>
            </a:r>
          </a:p>
          <a:p>
            <a:pPr algn="just"/>
            <a:r>
              <a:rPr lang="fr-FR" dirty="0"/>
              <a:t>Prévoir un temps d’installation d’une heure (énigmes et décoration).</a:t>
            </a:r>
          </a:p>
          <a:p>
            <a:pPr algn="just"/>
            <a:r>
              <a:rPr lang="fr-FR" dirty="0"/>
              <a:t>Avoir les liens des </a:t>
            </a:r>
            <a:r>
              <a:rPr lang="fr-FR" dirty="0" err="1"/>
              <a:t>QRcodes</a:t>
            </a:r>
            <a:r>
              <a:rPr lang="fr-FR" dirty="0"/>
              <a:t> en secours (si pas de lecteur </a:t>
            </a:r>
            <a:r>
              <a:rPr lang="fr-FR" dirty="0" err="1"/>
              <a:t>QRcode</a:t>
            </a:r>
            <a:r>
              <a:rPr lang="fr-FR" dirty="0"/>
              <a:t> disponible).</a:t>
            </a:r>
          </a:p>
          <a:p>
            <a:pPr algn="just"/>
            <a:r>
              <a:rPr lang="fr-FR" dirty="0"/>
              <a:t>Prévoir des tablettes supplémentaires en cas de panne.</a:t>
            </a:r>
          </a:p>
          <a:p>
            <a:pPr algn="just"/>
            <a:r>
              <a:rPr lang="fr-FR" dirty="0"/>
              <a:t>Anticiper les coups de pouce pour aider les élèves à atteindre l’objectif final en moins de 50 minutes (durée d’une séance).</a:t>
            </a:r>
          </a:p>
          <a:p>
            <a:pPr algn="just"/>
            <a:r>
              <a:rPr lang="fr-FR" dirty="0"/>
              <a:t>Prévoir un moment de « </a:t>
            </a:r>
            <a:r>
              <a:rPr lang="fr-FR" dirty="0" err="1"/>
              <a:t>debriefing</a:t>
            </a:r>
            <a:r>
              <a:rPr lang="fr-FR" dirty="0"/>
              <a:t> » pour faire le point sur les différentes énigmes afin de revenir sur ce qui a été découvert.</a:t>
            </a:r>
          </a:p>
          <a:p>
            <a:endParaRPr lang="fr-FR" dirty="0"/>
          </a:p>
        </p:txBody>
      </p:sp>
    </p:spTree>
    <p:extLst>
      <p:ext uri="{BB962C8B-B14F-4D97-AF65-F5344CB8AC3E}">
        <p14:creationId xmlns:p14="http://schemas.microsoft.com/office/powerpoint/2010/main" val="3858066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D7C424A-1A72-084C-8E42-12B9BFF0893D}"/>
              </a:ext>
            </a:extLst>
          </p:cNvPr>
          <p:cNvSpPr>
            <a:spLocks noGrp="1"/>
          </p:cNvSpPr>
          <p:nvPr>
            <p:ph type="title"/>
          </p:nvPr>
        </p:nvSpPr>
        <p:spPr/>
        <p:txBody>
          <a:bodyPr/>
          <a:lstStyle/>
          <a:p>
            <a:pPr algn="ctr"/>
            <a:r>
              <a:rPr lang="fr-FR" dirty="0"/>
              <a:t>Bilan</a:t>
            </a:r>
          </a:p>
        </p:txBody>
      </p:sp>
      <p:sp>
        <p:nvSpPr>
          <p:cNvPr id="3" name="Espace réservé du contenu 2">
            <a:extLst>
              <a:ext uri="{FF2B5EF4-FFF2-40B4-BE49-F238E27FC236}">
                <a16:creationId xmlns:a16="http://schemas.microsoft.com/office/drawing/2014/main" xmlns="" id="{EF057C34-29D8-2D47-8A63-DA345BB9CFB7}"/>
              </a:ext>
            </a:extLst>
          </p:cNvPr>
          <p:cNvSpPr>
            <a:spLocks noGrp="1"/>
          </p:cNvSpPr>
          <p:nvPr>
            <p:ph idx="1"/>
          </p:nvPr>
        </p:nvSpPr>
        <p:spPr>
          <a:xfrm>
            <a:off x="677334" y="1641765"/>
            <a:ext cx="8596668" cy="4932655"/>
          </a:xfrm>
        </p:spPr>
        <p:txBody>
          <a:bodyPr>
            <a:normAutofit lnSpcReduction="10000"/>
          </a:bodyPr>
          <a:lstStyle/>
          <a:p>
            <a:pPr algn="just"/>
            <a:r>
              <a:rPr lang="fr-FR" dirty="0"/>
              <a:t>Constat d’une plus forte autonomie en classe. </a:t>
            </a:r>
          </a:p>
          <a:p>
            <a:pPr algn="just"/>
            <a:endParaRPr lang="fr-FR" dirty="0"/>
          </a:p>
          <a:p>
            <a:pPr algn="just"/>
            <a:r>
              <a:rPr lang="fr-FR" dirty="0"/>
              <a:t>Un regain de motivation. </a:t>
            </a:r>
          </a:p>
          <a:p>
            <a:pPr algn="just"/>
            <a:endParaRPr lang="fr-FR" dirty="0"/>
          </a:p>
          <a:p>
            <a:pPr algn="just"/>
            <a:r>
              <a:rPr lang="fr-FR" dirty="0"/>
              <a:t>Des élèves valorisés.</a:t>
            </a:r>
          </a:p>
          <a:p>
            <a:pPr algn="just"/>
            <a:endParaRPr lang="fr-FR" dirty="0"/>
          </a:p>
          <a:p>
            <a:pPr algn="just"/>
            <a:r>
              <a:rPr lang="fr-FR" dirty="0"/>
              <a:t>Un projet qui donne sens aux apprentissages.</a:t>
            </a:r>
          </a:p>
          <a:p>
            <a:pPr algn="just">
              <a:buNone/>
            </a:pPr>
            <a:endParaRPr lang="fr-FR" dirty="0"/>
          </a:p>
          <a:p>
            <a:pPr algn="just"/>
            <a:r>
              <a:rPr lang="fr-FR" dirty="0"/>
              <a:t>Vidéo de la DANE a découvrir avec témoignage d’élèves :</a:t>
            </a:r>
          </a:p>
          <a:p>
            <a:pPr marL="0" indent="0" algn="just">
              <a:buNone/>
            </a:pPr>
            <a:r>
              <a:rPr lang="fr-FR" u="sng" dirty="0">
                <a:hlinkClick r:id="rId2"/>
              </a:rPr>
              <a:t>https://www.youtube.com/watch?v=ixH0T1UFg38</a:t>
            </a:r>
            <a:r>
              <a:rPr lang="fr-FR" dirty="0"/>
              <a:t> </a:t>
            </a:r>
          </a:p>
          <a:p>
            <a:pPr algn="just"/>
            <a:endParaRPr lang="fr-FR" dirty="0"/>
          </a:p>
          <a:p>
            <a:pPr algn="just"/>
            <a:r>
              <a:rPr lang="fr-FR" dirty="0"/>
              <a:t>Prolongement : des élèves ont créé par la suite un autre </a:t>
            </a:r>
            <a:r>
              <a:rPr lang="fr-FR" i="1" dirty="0"/>
              <a:t>escape </a:t>
            </a:r>
            <a:r>
              <a:rPr lang="fr-FR" i="1" dirty="0" err="1"/>
              <a:t>game</a:t>
            </a:r>
            <a:r>
              <a:rPr lang="fr-FR" dirty="0"/>
              <a:t> sur les </a:t>
            </a:r>
            <a:r>
              <a:rPr lang="fr-FR" dirty="0" err="1"/>
              <a:t>legos</a:t>
            </a:r>
            <a:r>
              <a:rPr lang="fr-FR"/>
              <a:t>.</a:t>
            </a:r>
            <a:endParaRPr lang="fr-FR" dirty="0"/>
          </a:p>
          <a:p>
            <a:pPr marL="0" indent="0" algn="just">
              <a:buNone/>
            </a:pPr>
            <a:endParaRPr lang="fr-FR" dirty="0"/>
          </a:p>
          <a:p>
            <a:pPr marL="0" indent="0">
              <a:buNone/>
            </a:pPr>
            <a:endParaRPr lang="fr-FR" dirty="0"/>
          </a:p>
        </p:txBody>
      </p:sp>
    </p:spTree>
    <p:extLst>
      <p:ext uri="{BB962C8B-B14F-4D97-AF65-F5344CB8AC3E}">
        <p14:creationId xmlns:p14="http://schemas.microsoft.com/office/powerpoint/2010/main" val="3787072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28215C9-0910-C04D-AB06-F6BB555E8832}"/>
              </a:ext>
            </a:extLst>
          </p:cNvPr>
          <p:cNvSpPr>
            <a:spLocks noGrp="1"/>
          </p:cNvSpPr>
          <p:nvPr>
            <p:ph type="title"/>
          </p:nvPr>
        </p:nvSpPr>
        <p:spPr/>
        <p:txBody>
          <a:bodyPr/>
          <a:lstStyle/>
          <a:p>
            <a:pPr algn="ctr"/>
            <a:r>
              <a:rPr lang="fr-FR" dirty="0"/>
              <a:t>Origine du projet</a:t>
            </a:r>
          </a:p>
        </p:txBody>
      </p:sp>
      <p:sp>
        <p:nvSpPr>
          <p:cNvPr id="3" name="Espace réservé du contenu 2">
            <a:extLst>
              <a:ext uri="{FF2B5EF4-FFF2-40B4-BE49-F238E27FC236}">
                <a16:creationId xmlns:a16="http://schemas.microsoft.com/office/drawing/2014/main" xmlns="" id="{8F82BBB9-B919-0D4C-A1D5-261FF6CDC0BF}"/>
              </a:ext>
            </a:extLst>
          </p:cNvPr>
          <p:cNvSpPr>
            <a:spLocks noGrp="1"/>
          </p:cNvSpPr>
          <p:nvPr>
            <p:ph idx="1"/>
          </p:nvPr>
        </p:nvSpPr>
        <p:spPr>
          <a:xfrm>
            <a:off x="677334" y="1357745"/>
            <a:ext cx="8596668" cy="5188829"/>
          </a:xfrm>
        </p:spPr>
        <p:txBody>
          <a:bodyPr>
            <a:normAutofit fontScale="92500" lnSpcReduction="20000"/>
          </a:bodyPr>
          <a:lstStyle/>
          <a:p>
            <a:pPr algn="just"/>
            <a:r>
              <a:rPr lang="fr-FR" dirty="0"/>
              <a:t>Envie de décloisonner les matières et de faire entrer les élèves dans une démarche plurilingue.</a:t>
            </a:r>
          </a:p>
          <a:p>
            <a:endParaRPr lang="fr-FR" dirty="0"/>
          </a:p>
          <a:p>
            <a:pPr algn="just"/>
            <a:r>
              <a:rPr lang="fr-FR" dirty="0"/>
              <a:t>Thématique de la transition écologique très importante en ce moment au niveau de l’actualité et primordial dans le cadre du parcours citoyen.</a:t>
            </a:r>
          </a:p>
          <a:p>
            <a:endParaRPr lang="fr-FR" dirty="0"/>
          </a:p>
          <a:p>
            <a:pPr algn="just"/>
            <a:r>
              <a:rPr lang="fr-FR" dirty="0"/>
              <a:t>Volonté de poursuivre ce projet écologique en cours et par la suite l’an prochain avec la construction d’une posture plus citoyenne des élèves dans l’établissement au niveau de l’écologie.</a:t>
            </a:r>
          </a:p>
          <a:p>
            <a:endParaRPr lang="fr-FR" dirty="0"/>
          </a:p>
          <a:p>
            <a:pPr algn="just"/>
            <a:r>
              <a:rPr lang="fr-FR" dirty="0"/>
              <a:t>Développer des savoirs faire différents en faisant créer par les élèves le support de médiation de l’information sur cette thématique par l’</a:t>
            </a:r>
            <a:r>
              <a:rPr lang="fr-FR" i="1" dirty="0"/>
              <a:t>escape </a:t>
            </a:r>
            <a:r>
              <a:rPr lang="fr-FR" i="1" dirty="0" err="1"/>
              <a:t>game</a:t>
            </a:r>
            <a:r>
              <a:rPr lang="fr-FR" dirty="0"/>
              <a:t>.</a:t>
            </a:r>
          </a:p>
          <a:p>
            <a:endParaRPr lang="fr-FR" dirty="0"/>
          </a:p>
          <a:p>
            <a:pPr algn="just"/>
            <a:r>
              <a:rPr lang="fr-FR" dirty="0"/>
              <a:t>Projet avec un double objectif car :</a:t>
            </a:r>
          </a:p>
          <a:p>
            <a:pPr marL="0" indent="0" algn="just">
              <a:buNone/>
            </a:pPr>
            <a:r>
              <a:rPr lang="fr-FR" dirty="0"/>
              <a:t>- Travail pour nos élèves autour de la création de cet </a:t>
            </a:r>
            <a:r>
              <a:rPr lang="fr-FR" i="1" dirty="0"/>
              <a:t>escape </a:t>
            </a:r>
            <a:r>
              <a:rPr lang="fr-FR" i="1" dirty="0" err="1"/>
              <a:t>game</a:t>
            </a:r>
            <a:r>
              <a:rPr lang="fr-FR" dirty="0"/>
              <a:t> (recherches et création des énigmes).</a:t>
            </a:r>
          </a:p>
          <a:p>
            <a:pPr marL="0" indent="0" algn="just">
              <a:buNone/>
            </a:pPr>
            <a:r>
              <a:rPr lang="fr-FR" dirty="0"/>
              <a:t>- Découverte et travail sur place des participants (élèves et citoyens).</a:t>
            </a:r>
          </a:p>
          <a:p>
            <a:endParaRPr lang="fr-FR" dirty="0"/>
          </a:p>
        </p:txBody>
      </p:sp>
    </p:spTree>
    <p:extLst>
      <p:ext uri="{BB962C8B-B14F-4D97-AF65-F5344CB8AC3E}">
        <p14:creationId xmlns:p14="http://schemas.microsoft.com/office/powerpoint/2010/main" val="617779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AEE0AC0-7070-234F-9FFB-D0832A5AEB10}"/>
              </a:ext>
            </a:extLst>
          </p:cNvPr>
          <p:cNvSpPr>
            <a:spLocks noGrp="1"/>
          </p:cNvSpPr>
          <p:nvPr>
            <p:ph type="title"/>
          </p:nvPr>
        </p:nvSpPr>
        <p:spPr/>
        <p:txBody>
          <a:bodyPr/>
          <a:lstStyle/>
          <a:p>
            <a:pPr algn="ctr"/>
            <a:r>
              <a:rPr lang="fr-FR" dirty="0"/>
              <a:t>Objectifs pour nos élèves dans le cadre de la préparation</a:t>
            </a:r>
          </a:p>
        </p:txBody>
      </p:sp>
      <p:sp>
        <p:nvSpPr>
          <p:cNvPr id="3" name="Espace réservé du contenu 2">
            <a:extLst>
              <a:ext uri="{FF2B5EF4-FFF2-40B4-BE49-F238E27FC236}">
                <a16:creationId xmlns:a16="http://schemas.microsoft.com/office/drawing/2014/main" xmlns="" id="{2858C23E-45EE-6D4E-B123-0958F380A21F}"/>
              </a:ext>
            </a:extLst>
          </p:cNvPr>
          <p:cNvSpPr>
            <a:spLocks noGrp="1"/>
          </p:cNvSpPr>
          <p:nvPr>
            <p:ph idx="1"/>
          </p:nvPr>
        </p:nvSpPr>
        <p:spPr/>
        <p:txBody>
          <a:bodyPr>
            <a:normAutofit/>
          </a:bodyPr>
          <a:lstStyle/>
          <a:p>
            <a:pPr algn="just"/>
            <a:r>
              <a:rPr lang="fr-FR" dirty="0"/>
              <a:t>Faire découvrir des éléments clés de la construction de l’Union Européenne via un </a:t>
            </a:r>
            <a:r>
              <a:rPr lang="fr-FR" b="1" i="1" dirty="0"/>
              <a:t>escape </a:t>
            </a:r>
            <a:r>
              <a:rPr lang="fr-FR" b="1" i="1" dirty="0" err="1"/>
              <a:t>game</a:t>
            </a:r>
            <a:r>
              <a:rPr lang="fr-FR" dirty="0"/>
              <a:t>. Toutes les recherches et découvertes culturelles et historiques n’ont pas pu être utilisées dans leur intégralité mais on donné lieu à un travail en classe.</a:t>
            </a:r>
          </a:p>
          <a:p>
            <a:pPr algn="just"/>
            <a:r>
              <a:rPr lang="fr-FR" dirty="0"/>
              <a:t>Développer une démarche plurilingue en faisant des ponts entre les langues (anglais, français et espagnol), linguistiquement et culturellement.</a:t>
            </a:r>
          </a:p>
          <a:p>
            <a:pPr algn="just"/>
            <a:r>
              <a:rPr lang="fr-FR" dirty="0"/>
              <a:t>Développer différentes activités langagières par l’intermédiaire de cet </a:t>
            </a:r>
            <a:r>
              <a:rPr lang="fr-FR" i="1" dirty="0"/>
              <a:t>escape </a:t>
            </a:r>
            <a:r>
              <a:rPr lang="fr-FR" i="1" dirty="0" err="1"/>
              <a:t>game</a:t>
            </a:r>
            <a:r>
              <a:rPr lang="fr-FR" dirty="0"/>
              <a:t> (CO / CE / EOC / EOC).</a:t>
            </a:r>
          </a:p>
          <a:p>
            <a:pPr algn="just"/>
            <a:r>
              <a:rPr lang="fr-FR" dirty="0"/>
              <a:t>Mettre en application un projet qui donne du sens aux apprentissages.</a:t>
            </a:r>
          </a:p>
          <a:p>
            <a:pPr marL="0" indent="0">
              <a:buNone/>
            </a:pPr>
            <a:endParaRPr lang="fr-FR" b="1" dirty="0"/>
          </a:p>
          <a:p>
            <a:endParaRPr lang="fr-FR" dirty="0"/>
          </a:p>
        </p:txBody>
      </p:sp>
    </p:spTree>
    <p:extLst>
      <p:ext uri="{BB962C8B-B14F-4D97-AF65-F5344CB8AC3E}">
        <p14:creationId xmlns:p14="http://schemas.microsoft.com/office/powerpoint/2010/main" val="3204889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98058DD-3789-C644-A24A-5F8F21D2D3F7}"/>
              </a:ext>
            </a:extLst>
          </p:cNvPr>
          <p:cNvSpPr>
            <a:spLocks noGrp="1"/>
          </p:cNvSpPr>
          <p:nvPr>
            <p:ph type="title"/>
          </p:nvPr>
        </p:nvSpPr>
        <p:spPr/>
        <p:txBody>
          <a:bodyPr/>
          <a:lstStyle/>
          <a:p>
            <a:pPr algn="ctr"/>
            <a:r>
              <a:rPr lang="fr-FR" dirty="0"/>
              <a:t>Objectifs pour les participants</a:t>
            </a:r>
          </a:p>
        </p:txBody>
      </p:sp>
      <p:sp>
        <p:nvSpPr>
          <p:cNvPr id="3" name="Espace réservé du contenu 2">
            <a:extLst>
              <a:ext uri="{FF2B5EF4-FFF2-40B4-BE49-F238E27FC236}">
                <a16:creationId xmlns:a16="http://schemas.microsoft.com/office/drawing/2014/main" xmlns="" id="{4DDC68A3-ADBF-4D4C-87FB-FA067C8FAE2F}"/>
              </a:ext>
            </a:extLst>
          </p:cNvPr>
          <p:cNvSpPr>
            <a:spLocks noGrp="1"/>
          </p:cNvSpPr>
          <p:nvPr>
            <p:ph idx="1"/>
          </p:nvPr>
        </p:nvSpPr>
        <p:spPr/>
        <p:txBody>
          <a:bodyPr>
            <a:normAutofit/>
          </a:bodyPr>
          <a:lstStyle/>
          <a:p>
            <a:pPr algn="just"/>
            <a:r>
              <a:rPr lang="fr-FR" dirty="0"/>
              <a:t>Découvrir des éléments clés sur la Transition Européenne à travers diverses thématiques : les différents traités, les types d’énergies renouvelables, les matériaux recyclables et renouvelables, les catastrophes naturelles? etc.</a:t>
            </a:r>
          </a:p>
          <a:p>
            <a:pPr algn="just"/>
            <a:endParaRPr lang="fr-FR" dirty="0"/>
          </a:p>
          <a:p>
            <a:pPr algn="just"/>
            <a:r>
              <a:rPr lang="fr-FR" dirty="0"/>
              <a:t>Agir ensemble pour trouver la solution.</a:t>
            </a:r>
          </a:p>
          <a:p>
            <a:pPr algn="just"/>
            <a:endParaRPr lang="fr-FR" dirty="0"/>
          </a:p>
          <a:p>
            <a:pPr algn="just"/>
            <a:r>
              <a:rPr lang="fr-FR" dirty="0"/>
              <a:t>Mener une démarche de recherche et de résolution de problème.</a:t>
            </a:r>
          </a:p>
          <a:p>
            <a:pPr algn="just"/>
            <a:endParaRPr lang="fr-FR" dirty="0"/>
          </a:p>
          <a:p>
            <a:pPr algn="just"/>
            <a:r>
              <a:rPr lang="fr-FR" dirty="0"/>
              <a:t>Découvrir un lexique plurilingue sur la thématique de l’écologie.</a:t>
            </a:r>
          </a:p>
          <a:p>
            <a:pPr algn="just"/>
            <a:endParaRPr lang="fr-FR" dirty="0"/>
          </a:p>
          <a:p>
            <a:pPr marL="0" indent="0" algn="just">
              <a:buNone/>
            </a:pPr>
            <a:endParaRPr lang="fr-FR" dirty="0"/>
          </a:p>
          <a:p>
            <a:pPr algn="just"/>
            <a:endParaRPr lang="fr-FR" dirty="0"/>
          </a:p>
          <a:p>
            <a:endParaRPr lang="fr-FR" dirty="0"/>
          </a:p>
        </p:txBody>
      </p:sp>
    </p:spTree>
    <p:extLst>
      <p:ext uri="{BB962C8B-B14F-4D97-AF65-F5344CB8AC3E}">
        <p14:creationId xmlns:p14="http://schemas.microsoft.com/office/powerpoint/2010/main" val="2458713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FE33AE5-333B-C74C-A7A7-C04DEC635AAA}"/>
              </a:ext>
            </a:extLst>
          </p:cNvPr>
          <p:cNvSpPr>
            <a:spLocks noGrp="1"/>
          </p:cNvSpPr>
          <p:nvPr>
            <p:ph type="title"/>
          </p:nvPr>
        </p:nvSpPr>
        <p:spPr/>
        <p:txBody>
          <a:bodyPr/>
          <a:lstStyle/>
          <a:p>
            <a:pPr algn="ctr"/>
            <a:r>
              <a:rPr lang="fr-FR" dirty="0"/>
              <a:t>La place de la langue</a:t>
            </a:r>
          </a:p>
        </p:txBody>
      </p:sp>
      <p:sp>
        <p:nvSpPr>
          <p:cNvPr id="3" name="Espace réservé du contenu 2">
            <a:extLst>
              <a:ext uri="{FF2B5EF4-FFF2-40B4-BE49-F238E27FC236}">
                <a16:creationId xmlns:a16="http://schemas.microsoft.com/office/drawing/2014/main" xmlns="" id="{AB8D3376-4C33-D24C-869D-C364DFEEE04B}"/>
              </a:ext>
            </a:extLst>
          </p:cNvPr>
          <p:cNvSpPr>
            <a:spLocks noGrp="1"/>
          </p:cNvSpPr>
          <p:nvPr>
            <p:ph idx="1"/>
          </p:nvPr>
        </p:nvSpPr>
        <p:spPr>
          <a:xfrm>
            <a:off x="677334" y="1325217"/>
            <a:ext cx="8596668" cy="4716145"/>
          </a:xfrm>
        </p:spPr>
        <p:txBody>
          <a:bodyPr>
            <a:normAutofit fontScale="92500" lnSpcReduction="20000"/>
          </a:bodyPr>
          <a:lstStyle/>
          <a:p>
            <a:pPr algn="just"/>
            <a:r>
              <a:rPr lang="fr-FR" dirty="0"/>
              <a:t>Pour nos élèves : </a:t>
            </a:r>
          </a:p>
          <a:p>
            <a:pPr algn="just">
              <a:buFontTx/>
              <a:buChar char="-"/>
            </a:pPr>
            <a:r>
              <a:rPr lang="fr-FR" dirty="0"/>
              <a:t>Réflexion sur le plurilinguisme. </a:t>
            </a:r>
          </a:p>
          <a:p>
            <a:pPr algn="just">
              <a:buFontTx/>
              <a:buChar char="-"/>
            </a:pPr>
            <a:r>
              <a:rPr lang="fr-FR" dirty="0"/>
              <a:t>Construction d’un lexique plurilingue.</a:t>
            </a:r>
          </a:p>
          <a:p>
            <a:pPr algn="just">
              <a:buFontTx/>
              <a:buChar char="-"/>
            </a:pPr>
            <a:r>
              <a:rPr lang="fr-FR" dirty="0"/>
              <a:t>Création d’activités et d’énigmes pour apprendre aux autres un nouveau vocabulaire.</a:t>
            </a:r>
          </a:p>
          <a:p>
            <a:pPr algn="just">
              <a:buFontTx/>
              <a:buChar char="-"/>
            </a:pPr>
            <a:r>
              <a:rPr lang="fr-FR" dirty="0"/>
              <a:t>Travail sur l’expression orale en plusieurs langues pour communiquer avec les joueurs sur place.</a:t>
            </a:r>
          </a:p>
          <a:p>
            <a:pPr algn="just"/>
            <a:endParaRPr lang="fr-FR" dirty="0"/>
          </a:p>
          <a:p>
            <a:pPr algn="just"/>
            <a:r>
              <a:rPr lang="fr-FR" dirty="0"/>
              <a:t>Pour les participants :</a:t>
            </a:r>
          </a:p>
          <a:p>
            <a:pPr algn="just">
              <a:buFontTx/>
              <a:buChar char="-"/>
            </a:pPr>
            <a:r>
              <a:rPr lang="fr-FR" dirty="0"/>
              <a:t>Découverte d’un vocabulaire spécifique.</a:t>
            </a:r>
          </a:p>
          <a:p>
            <a:pPr algn="just">
              <a:buFontTx/>
              <a:buChar char="-"/>
            </a:pPr>
            <a:r>
              <a:rPr lang="fr-FR" dirty="0"/>
              <a:t>Echange de stratégies pour comprendre une langue étrangère (anglais ou espagnol) afin de comprendre le sens global pour résoudre l’énigme.</a:t>
            </a:r>
          </a:p>
          <a:p>
            <a:pPr algn="just">
              <a:buFontTx/>
              <a:buChar char="-"/>
            </a:pPr>
            <a:r>
              <a:rPr lang="fr-FR" dirty="0"/>
              <a:t>Les participants n’étaient pas amenés à parler durant tout l’</a:t>
            </a:r>
            <a:r>
              <a:rPr lang="fr-FR" i="1" dirty="0"/>
              <a:t>escape </a:t>
            </a:r>
            <a:r>
              <a:rPr lang="fr-FR" i="1" dirty="0" err="1"/>
              <a:t>game</a:t>
            </a:r>
            <a:r>
              <a:rPr lang="fr-FR" dirty="0"/>
              <a:t> en langue cible car nous ne pouvions pas nous assurer de la maîtrise des langues cibles pour les citoyens qui se sont inscrits librement.</a:t>
            </a:r>
          </a:p>
          <a:p>
            <a:pPr marL="0" indent="0">
              <a:buNone/>
            </a:pPr>
            <a:endParaRPr lang="fr-FR" dirty="0"/>
          </a:p>
        </p:txBody>
      </p:sp>
    </p:spTree>
    <p:extLst>
      <p:ext uri="{BB962C8B-B14F-4D97-AF65-F5344CB8AC3E}">
        <p14:creationId xmlns:p14="http://schemas.microsoft.com/office/powerpoint/2010/main" val="3456166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B98D0C7-33E4-4444-8554-4F26D12A7F87}"/>
              </a:ext>
            </a:extLst>
          </p:cNvPr>
          <p:cNvSpPr>
            <a:spLocks noGrp="1"/>
          </p:cNvSpPr>
          <p:nvPr>
            <p:ph type="title"/>
          </p:nvPr>
        </p:nvSpPr>
        <p:spPr>
          <a:xfrm>
            <a:off x="1273079" y="0"/>
            <a:ext cx="8596668" cy="1320800"/>
          </a:xfrm>
        </p:spPr>
        <p:txBody>
          <a:bodyPr/>
          <a:lstStyle/>
          <a:p>
            <a:pPr algn="ctr"/>
            <a:r>
              <a:rPr lang="fr-FR" dirty="0"/>
              <a:t>Objectifs culturels et formatifs</a:t>
            </a:r>
          </a:p>
        </p:txBody>
      </p:sp>
      <p:sp>
        <p:nvSpPr>
          <p:cNvPr id="3" name="Espace réservé du contenu 2">
            <a:extLst>
              <a:ext uri="{FF2B5EF4-FFF2-40B4-BE49-F238E27FC236}">
                <a16:creationId xmlns:a16="http://schemas.microsoft.com/office/drawing/2014/main" xmlns="" id="{11B2D605-F30B-3B40-B8AC-5E000F573886}"/>
              </a:ext>
            </a:extLst>
          </p:cNvPr>
          <p:cNvSpPr>
            <a:spLocks noGrp="1"/>
          </p:cNvSpPr>
          <p:nvPr>
            <p:ph idx="1"/>
          </p:nvPr>
        </p:nvSpPr>
        <p:spPr>
          <a:xfrm>
            <a:off x="519415" y="762000"/>
            <a:ext cx="9350331" cy="5917096"/>
          </a:xfrm>
        </p:spPr>
        <p:txBody>
          <a:bodyPr>
            <a:normAutofit fontScale="70000" lnSpcReduction="20000"/>
          </a:bodyPr>
          <a:lstStyle/>
          <a:p>
            <a:pPr algn="just"/>
            <a:r>
              <a:rPr lang="fr-FR" b="1" dirty="0"/>
              <a:t>Programme culturel : Nous avons été attentifs à ancrer culturellement la thématique dans nos aires géographiques dans les différentes matières concernées.</a:t>
            </a:r>
          </a:p>
          <a:p>
            <a:pPr lvl="0" algn="just">
              <a:buFont typeface="Gill Sans MT" panose="020B0502020104020203" pitchFamily="34" charset="77"/>
              <a:buChar char="–"/>
            </a:pPr>
            <a:r>
              <a:rPr lang="fr-FR" dirty="0"/>
              <a:t> En histoire-géographe : l’Europe, ses pays et son histoire.</a:t>
            </a:r>
          </a:p>
          <a:p>
            <a:pPr lvl="0" algn="just">
              <a:buFont typeface="Gill Sans MT" panose="020B0502020104020203" pitchFamily="34" charset="77"/>
              <a:buChar char="–"/>
            </a:pPr>
            <a:r>
              <a:rPr lang="fr-FR" dirty="0"/>
              <a:t>En espagnol - « rencontre avec d’autres cultures » : la diversité des langues en Europe, la place de l’Espagne et son entrée dans l’Union européenne.</a:t>
            </a:r>
          </a:p>
          <a:p>
            <a:pPr lvl="0" algn="just">
              <a:buFont typeface="Gill Sans MT" panose="020B0502020104020203" pitchFamily="34" charset="77"/>
              <a:buChar char="–"/>
            </a:pPr>
            <a:r>
              <a:rPr lang="fr-FR" dirty="0"/>
              <a:t>En anglais - « école et société » découverte de cette thématique par l’étude de l’engagement éco-citoyen d’élèves dans 3 écoles anglophones (Angleterre, Etats-Unis et Australie. Mise en perspective de l’engagement citoyen (de l’élève dans une école par exemple) par rapport à la politique environnementale des Etats Unis à travers l’étude du film </a:t>
            </a:r>
            <a:r>
              <a:rPr lang="fr-FR" i="1" dirty="0"/>
              <a:t>The </a:t>
            </a:r>
            <a:r>
              <a:rPr lang="fr-FR" i="1" dirty="0" err="1"/>
              <a:t>inconvient</a:t>
            </a:r>
            <a:r>
              <a:rPr lang="fr-FR" i="1" dirty="0"/>
              <a:t> </a:t>
            </a:r>
            <a:r>
              <a:rPr lang="fr-FR" i="1" dirty="0" err="1"/>
              <a:t>truth</a:t>
            </a:r>
            <a:r>
              <a:rPr lang="fr-FR" dirty="0"/>
              <a:t> de Al Gore.</a:t>
            </a:r>
          </a:p>
          <a:p>
            <a:pPr lvl="0" algn="just">
              <a:buFont typeface="Gill Sans MT" panose="020B0502020104020203" pitchFamily="34" charset="77"/>
              <a:buChar char="–"/>
            </a:pPr>
            <a:endParaRPr lang="fr-FR" dirty="0"/>
          </a:p>
          <a:p>
            <a:pPr algn="just"/>
            <a:r>
              <a:rPr lang="fr-FR" b="1" dirty="0"/>
              <a:t>Savoirs : </a:t>
            </a:r>
          </a:p>
          <a:p>
            <a:pPr lvl="0" algn="just">
              <a:buFont typeface="Calibri" panose="020F0502020204030204" pitchFamily="34" charset="0"/>
              <a:buChar char="-"/>
            </a:pPr>
            <a:r>
              <a:rPr lang="fr-FR" dirty="0"/>
              <a:t>Traités fondateurs européens.</a:t>
            </a:r>
          </a:p>
          <a:p>
            <a:pPr lvl="0" algn="just">
              <a:buFont typeface="Calibri" panose="020F0502020204030204" pitchFamily="34" charset="0"/>
              <a:buChar char="-"/>
            </a:pPr>
            <a:r>
              <a:rPr lang="fr-FR" dirty="0"/>
              <a:t>Constitution de l’Europe.</a:t>
            </a:r>
          </a:p>
          <a:p>
            <a:pPr lvl="0" algn="just">
              <a:buFont typeface="Calibri" panose="020F0502020204030204" pitchFamily="34" charset="0"/>
              <a:buChar char="-"/>
            </a:pPr>
            <a:r>
              <a:rPr lang="fr-FR" dirty="0"/>
              <a:t>L’Europe et la transition écologique : moyens mis en place, les différentes énergies déployées, les catastrophes naturelles en Europe etc.</a:t>
            </a:r>
          </a:p>
          <a:p>
            <a:pPr lvl="0" algn="just">
              <a:buFont typeface="Calibri" panose="020F0502020204030204" pitchFamily="34" charset="0"/>
              <a:buChar char="-"/>
            </a:pPr>
            <a:r>
              <a:rPr lang="fr-FR" dirty="0"/>
              <a:t>Les matériaux recyclables.</a:t>
            </a:r>
          </a:p>
          <a:p>
            <a:pPr lvl="0" algn="just">
              <a:buFont typeface="Calibri" panose="020F0502020204030204" pitchFamily="34" charset="0"/>
              <a:buChar char="-"/>
            </a:pPr>
            <a:endParaRPr lang="fr-FR" dirty="0"/>
          </a:p>
          <a:p>
            <a:pPr algn="just"/>
            <a:r>
              <a:rPr lang="fr-FR" b="1" dirty="0"/>
              <a:t>Capacités et attitudes : </a:t>
            </a:r>
          </a:p>
          <a:p>
            <a:pPr lvl="0" algn="just">
              <a:buFont typeface="Gill Sans MT" panose="020B0502020104020203" pitchFamily="34" charset="77"/>
              <a:buChar char="–"/>
            </a:pPr>
            <a:r>
              <a:rPr lang="fr-FR" dirty="0"/>
              <a:t>suivre une démarche projet du début à la fin en s’investissant tout le long.</a:t>
            </a:r>
          </a:p>
          <a:p>
            <a:pPr lvl="0" algn="just">
              <a:buFont typeface="Gill Sans MT" panose="020B0502020104020203" pitchFamily="34" charset="77"/>
              <a:buChar char="–"/>
            </a:pPr>
            <a:r>
              <a:rPr lang="fr-FR" dirty="0"/>
              <a:t>concevoir une énigme.</a:t>
            </a:r>
          </a:p>
          <a:p>
            <a:pPr lvl="0" algn="just">
              <a:buFont typeface="Gill Sans MT" panose="020B0502020104020203" pitchFamily="34" charset="77"/>
              <a:buChar char="–"/>
            </a:pPr>
            <a:r>
              <a:rPr lang="fr-FR" dirty="0"/>
              <a:t>s’adapter à son public afin de les guider vers la solution des énigmes proposées (enfants, adolescents et adultes)</a:t>
            </a:r>
          </a:p>
          <a:p>
            <a:pPr lvl="0" algn="just">
              <a:buFont typeface="Gill Sans MT" panose="020B0502020104020203" pitchFamily="34" charset="77"/>
              <a:buChar char="–"/>
            </a:pPr>
            <a:r>
              <a:rPr lang="fr-FR" dirty="0"/>
              <a:t>Acquérir de l’autonomie.</a:t>
            </a:r>
          </a:p>
          <a:p>
            <a:endParaRPr lang="fr-FR" dirty="0"/>
          </a:p>
        </p:txBody>
      </p:sp>
    </p:spTree>
    <p:extLst>
      <p:ext uri="{BB962C8B-B14F-4D97-AF65-F5344CB8AC3E}">
        <p14:creationId xmlns:p14="http://schemas.microsoft.com/office/powerpoint/2010/main" val="990551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8BA7E0A-233D-E547-82CD-BA486B792E4A}"/>
              </a:ext>
            </a:extLst>
          </p:cNvPr>
          <p:cNvSpPr>
            <a:spLocks noGrp="1"/>
          </p:cNvSpPr>
          <p:nvPr>
            <p:ph type="title"/>
          </p:nvPr>
        </p:nvSpPr>
        <p:spPr/>
        <p:txBody>
          <a:bodyPr/>
          <a:lstStyle/>
          <a:p>
            <a:pPr algn="ctr"/>
            <a:r>
              <a:rPr lang="fr-FR" dirty="0"/>
              <a:t>Objectifs linguistiques pour nos élèves</a:t>
            </a:r>
          </a:p>
        </p:txBody>
      </p:sp>
      <p:sp>
        <p:nvSpPr>
          <p:cNvPr id="3" name="Espace réservé du contenu 2">
            <a:extLst>
              <a:ext uri="{FF2B5EF4-FFF2-40B4-BE49-F238E27FC236}">
                <a16:creationId xmlns:a16="http://schemas.microsoft.com/office/drawing/2014/main" xmlns="" id="{F3BFDFA6-AFD3-6D4A-9D7E-B9683ADCBB90}"/>
              </a:ext>
            </a:extLst>
          </p:cNvPr>
          <p:cNvSpPr>
            <a:spLocks noGrp="1"/>
          </p:cNvSpPr>
          <p:nvPr>
            <p:ph idx="1"/>
          </p:nvPr>
        </p:nvSpPr>
        <p:spPr/>
        <p:txBody>
          <a:bodyPr>
            <a:normAutofit/>
          </a:bodyPr>
          <a:lstStyle/>
          <a:p>
            <a:pPr algn="just"/>
            <a:r>
              <a:rPr lang="fr-FR" dirty="0"/>
              <a:t>Lexique de l’environnement et de sa protection</a:t>
            </a:r>
          </a:p>
          <a:p>
            <a:pPr algn="just"/>
            <a:endParaRPr lang="fr-FR" dirty="0"/>
          </a:p>
          <a:p>
            <a:pPr algn="just"/>
            <a:r>
              <a:rPr lang="fr-FR" dirty="0"/>
              <a:t>Constitution d’un vocabulaire trilingue</a:t>
            </a:r>
          </a:p>
          <a:p>
            <a:pPr algn="just"/>
            <a:endParaRPr lang="fr-FR" dirty="0"/>
          </a:p>
          <a:p>
            <a:pPr algn="just"/>
            <a:r>
              <a:rPr lang="fr-FR" dirty="0"/>
              <a:t>Création d’un dialogue en plusieurs langues</a:t>
            </a:r>
          </a:p>
          <a:p>
            <a:pPr algn="just"/>
            <a:endParaRPr lang="fr-FR" dirty="0"/>
          </a:p>
          <a:p>
            <a:pPr algn="just"/>
            <a:r>
              <a:rPr lang="fr-FR" dirty="0"/>
              <a:t>S’adresser à un public en espagnol, en anglais et en français pour aider l’autre</a:t>
            </a:r>
          </a:p>
        </p:txBody>
      </p:sp>
    </p:spTree>
    <p:extLst>
      <p:ext uri="{BB962C8B-B14F-4D97-AF65-F5344CB8AC3E}">
        <p14:creationId xmlns:p14="http://schemas.microsoft.com/office/powerpoint/2010/main" val="1792896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a:t>Activités langagières pour nos élèves - Niveau visé: A2 en espagnol lv2, B1 en anglais lv1.</a:t>
            </a:r>
            <a:br>
              <a:rPr lang="fr-FR" dirty="0"/>
            </a:br>
            <a:endParaRPr lang="fr-FR" dirty="0"/>
          </a:p>
        </p:txBody>
      </p:sp>
      <p:sp>
        <p:nvSpPr>
          <p:cNvPr id="3" name="Espace réservé du contenu 2"/>
          <p:cNvSpPr>
            <a:spLocks noGrp="1"/>
          </p:cNvSpPr>
          <p:nvPr>
            <p:ph idx="1"/>
          </p:nvPr>
        </p:nvSpPr>
        <p:spPr>
          <a:xfrm>
            <a:off x="677334" y="1745673"/>
            <a:ext cx="8731710" cy="4890654"/>
          </a:xfrm>
        </p:spPr>
        <p:txBody>
          <a:bodyPr>
            <a:normAutofit/>
          </a:bodyPr>
          <a:lstStyle/>
          <a:p>
            <a:pPr algn="just"/>
            <a:r>
              <a:rPr lang="fr-FR" i="1" dirty="0"/>
              <a:t>Expression orale en continu et en interaction </a:t>
            </a:r>
            <a:r>
              <a:rPr lang="fr-FR" dirty="0"/>
              <a:t>: </a:t>
            </a:r>
          </a:p>
          <a:p>
            <a:pPr algn="just"/>
            <a:r>
              <a:rPr lang="fr-FR" sz="1600" dirty="0"/>
              <a:t>A2 en espagnol LV2. L’élève doit être capable en espagnol de donner des mots dans le cadre d’une aide pour résoudre les énigmes, de saluer les participants en espagnol et de leur poser quelques questions ou bien y répondre de manière simple. </a:t>
            </a:r>
          </a:p>
          <a:p>
            <a:pPr algn="just"/>
            <a:r>
              <a:rPr lang="fr-FR" sz="1600" dirty="0"/>
              <a:t>B1 anglais. L’élève est capable de s’exprimer de manière simple afin de raconter des expériences, des événements et restituer des informations trouvées. Il est également capable de brièvement donner les raisons et explications de ses opinions ou projets.</a:t>
            </a:r>
          </a:p>
          <a:p>
            <a:pPr algn="just"/>
            <a:endParaRPr lang="fr-FR" dirty="0"/>
          </a:p>
          <a:p>
            <a:pPr algn="just"/>
            <a:r>
              <a:rPr lang="fr-FR" i="1" dirty="0"/>
              <a:t>Compréhension de l’oral : </a:t>
            </a:r>
          </a:p>
          <a:p>
            <a:pPr algn="just"/>
            <a:r>
              <a:rPr lang="fr-FR" sz="1600" dirty="0"/>
              <a:t>A2 en espagnol LV2. En espagnol, l’élève est capable de repérer des éléments essentiels afin de s’en servir dans le cadre de la création d’énigme comme le vocabulaire des catastrophes naturelles, le nom des pays européens ou bien les différents types d’énergie. </a:t>
            </a:r>
          </a:p>
          <a:p>
            <a:pPr algn="just"/>
            <a:r>
              <a:rPr lang="fr-FR" sz="1600" dirty="0"/>
              <a:t>B1 anglais. L’élève est capable comprendre l’essentiel de nombreuses émissions de radio ou de télévision sur l’actualité.</a:t>
            </a:r>
          </a:p>
          <a:p>
            <a:endParaRPr lang="fr-FR" dirty="0"/>
          </a:p>
        </p:txBody>
      </p:sp>
    </p:spTree>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Template>
  <TotalTime>9859</TotalTime>
  <Words>1410</Words>
  <Application>Microsoft Office PowerPoint</Application>
  <PresentationFormat>Personnalisé</PresentationFormat>
  <Paragraphs>238</Paragraphs>
  <Slides>29</Slides>
  <Notes>0</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Facette</vt:lpstr>
      <vt:lpstr>L’enseignement de la culture avec le numérique</vt:lpstr>
      <vt:lpstr>Description de l’Escape Game</vt:lpstr>
      <vt:lpstr>Origine du projet</vt:lpstr>
      <vt:lpstr>Objectifs pour nos élèves dans le cadre de la préparation</vt:lpstr>
      <vt:lpstr>Objectifs pour les participants</vt:lpstr>
      <vt:lpstr>La place de la langue</vt:lpstr>
      <vt:lpstr>Objectifs culturels et formatifs</vt:lpstr>
      <vt:lpstr>Objectifs linguistiques pour nos élèves</vt:lpstr>
      <vt:lpstr>Activités langagières pour nos élèves - Niveau visé: A2 en espagnol lv2, B1 en anglais lv1. </vt:lpstr>
      <vt:lpstr>Activités langagières pour nos élèves - Niveau visé: A2 en espagnol, B1 en anglais. (2)</vt:lpstr>
      <vt:lpstr>Outils et ressources numériques utilisées</vt:lpstr>
      <vt:lpstr>Plus-values</vt:lpstr>
      <vt:lpstr>Plus-values liées au numérique</vt:lpstr>
      <vt:lpstr>Freins au projet et points d’amélioration de celui-ci</vt:lpstr>
      <vt:lpstr>Déroulement du projet</vt:lpstr>
      <vt:lpstr>Les énigmes</vt:lpstr>
      <vt:lpstr>Première et quatrième de couverture du « Passeport vert » donné aux participants et créé par les élèves (voir annexe) </vt:lpstr>
      <vt:lpstr>Démarrer l’escape game (obligatoire en 1er pour tous)</vt:lpstr>
      <vt:lpstr>Grille de départ</vt:lpstr>
      <vt:lpstr>La planète se rebelle</vt:lpstr>
      <vt:lpstr>Premières de journaux </vt:lpstr>
      <vt:lpstr>Eco-responsable</vt:lpstr>
      <vt:lpstr>Le mystère des éoliennes</vt:lpstr>
      <vt:lpstr>L’Europe en musique</vt:lpstr>
      <vt:lpstr>Bar secret… ou pas</vt:lpstr>
      <vt:lpstr>« Drapocktail »</vt:lpstr>
      <vt:lpstr>Enigme Finale</vt:lpstr>
      <vt:lpstr>Points de vigilance </vt:lpstr>
      <vt:lpstr>Bilan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L’enseignement de la culture avec le numérique</dc:title>
  <dc:creator>Utilisateur Microsoft Office</dc:creator>
  <cp:lastModifiedBy>Adm</cp:lastModifiedBy>
  <cp:revision>37</cp:revision>
  <dcterms:created xsi:type="dcterms:W3CDTF">2019-06-05T14:47:57Z</dcterms:created>
  <dcterms:modified xsi:type="dcterms:W3CDTF">2019-07-04T18:38:32Z</dcterms:modified>
</cp:coreProperties>
</file>